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9" r:id="rId1"/>
  </p:sldMasterIdLst>
  <p:sldIdLst>
    <p:sldId id="256" r:id="rId2"/>
    <p:sldId id="257" r:id="rId3"/>
    <p:sldId id="258" r:id="rId4"/>
    <p:sldId id="259" r:id="rId5"/>
    <p:sldId id="274" r:id="rId6"/>
    <p:sldId id="276" r:id="rId7"/>
    <p:sldId id="266" r:id="rId8"/>
    <p:sldId id="278" r:id="rId9"/>
    <p:sldId id="279" r:id="rId10"/>
    <p:sldId id="280" r:id="rId11"/>
    <p:sldId id="281" r:id="rId12"/>
    <p:sldId id="282" r:id="rId13"/>
    <p:sldId id="284" r:id="rId14"/>
    <p:sldId id="285" r:id="rId1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7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cxnSp>
        <p:nvCxnSpPr>
          <p:cNvPr id="4" name="Straight Connector 15"/>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16"/>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2"/>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9" name="Date Placeholder 3"/>
          <p:cNvSpPr>
            <a:spLocks noGrp="1"/>
          </p:cNvSpPr>
          <p:nvPr>
            <p:ph type="dt" sz="half" idx="10"/>
          </p:nvPr>
        </p:nvSpPr>
        <p:spPr/>
        <p:txBody>
          <a:bodyPr/>
          <a:lstStyle>
            <a:lvl1pPr>
              <a:defRPr/>
            </a:lvl1pPr>
          </a:lstStyle>
          <a:p>
            <a:pPr>
              <a:defRPr/>
            </a:pPr>
            <a:fld id="{68C27D10-DD30-42CA-8E3C-7514FDBACB38}" type="datetimeFigureOut">
              <a:rPr lang="en-US"/>
              <a:pPr>
                <a:defRPr/>
              </a:pPr>
              <a:t>9/11/2020</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5E167E2C-B559-4858-911A-BDDE03E385D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5" name="Date Placeholder 3"/>
          <p:cNvSpPr>
            <a:spLocks noGrp="1"/>
          </p:cNvSpPr>
          <p:nvPr>
            <p:ph type="dt" sz="half" idx="15"/>
          </p:nvPr>
        </p:nvSpPr>
        <p:spPr/>
        <p:txBody>
          <a:bodyPr/>
          <a:lstStyle>
            <a:lvl1pPr>
              <a:defRPr/>
            </a:lvl1pPr>
          </a:lstStyle>
          <a:p>
            <a:pPr>
              <a:defRPr/>
            </a:pPr>
            <a:fld id="{9D7B50A2-310B-42BC-BD2D-19F4931309B2}" type="datetimeFigureOut">
              <a:rPr lang="en-US"/>
              <a:pPr>
                <a:defRPr/>
              </a:pPr>
              <a:t>9/11/2020</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A54627D6-1867-40C7-895A-1DDB2A7FACD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5FC41C79-1178-4EBC-B603-26991A5CD8CF}" type="datetimeFigureOut">
              <a:rPr lang="en-US"/>
              <a:pPr>
                <a:defRPr/>
              </a:pPr>
              <a:t>9/11/2020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76D5FD-3914-4330-B1B2-0AC13114404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3"/>
          <p:cNvSpPr txBox="1"/>
          <p:nvPr/>
        </p:nvSpPr>
        <p:spPr>
          <a:xfrm>
            <a:off x="531813" y="812800"/>
            <a:ext cx="609600" cy="584200"/>
          </a:xfrm>
          <a:prstGeom prst="rect">
            <a:avLst/>
          </a:prstGeom>
        </p:spPr>
        <p:txBody>
          <a:bodyPr anchor="ctr"/>
          <a:lstStyle/>
          <a:p>
            <a:pPr fontAlgn="auto">
              <a:spcBef>
                <a:spcPts val="0"/>
              </a:spcBef>
              <a:spcAft>
                <a:spcPts val="0"/>
              </a:spcAft>
              <a:defRPr/>
            </a:pPr>
            <a:r>
              <a:rPr lang="en-US" sz="8000" dirty="0">
                <a:latin typeface="+mn-lt"/>
                <a:cs typeface="+mn-cs"/>
              </a:rPr>
              <a:t>“</a:t>
            </a:r>
          </a:p>
        </p:txBody>
      </p:sp>
      <p:sp>
        <p:nvSpPr>
          <p:cNvPr id="6" name="TextBox 14"/>
          <p:cNvSpPr txBox="1"/>
          <p:nvPr/>
        </p:nvSpPr>
        <p:spPr>
          <a:xfrm>
            <a:off x="10285413" y="2768600"/>
            <a:ext cx="609600" cy="584200"/>
          </a:xfrm>
          <a:prstGeom prst="rect">
            <a:avLst/>
          </a:prstGeom>
        </p:spPr>
        <p:txBody>
          <a:bodyPr anchor="ctr"/>
          <a:lstStyle/>
          <a:p>
            <a:pPr algn="r" fontAlgn="auto">
              <a:spcBef>
                <a:spcPts val="0"/>
              </a:spcBef>
              <a:spcAft>
                <a:spcPts val="0"/>
              </a:spcAft>
              <a:defRPr/>
            </a:pPr>
            <a:r>
              <a:rPr lang="en-US" sz="8000" dirty="0">
                <a:latin typeface="+mn-lt"/>
                <a:cs typeface="+mn-cs"/>
              </a:rPr>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2A0FA200-8E78-4B4E-972B-0ED297FDE292}" type="datetimeFigureOut">
              <a:rPr lang="en-US"/>
              <a:pPr>
                <a:defRPr/>
              </a:pPr>
              <a:t>9/11/2020</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55C81507-84F0-41E7-9014-AC8F2F82AA0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B4AE164D-B01D-44E3-A8F3-2A21FEBF8C4A}" type="datetimeFigureOut">
              <a:rPr lang="en-US"/>
              <a:pPr>
                <a:defRPr/>
              </a:pPr>
              <a:t>9/11/2020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136090-29B2-4336-8B9E-1206EB16925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10"/>
          <p:cNvSpPr txBox="1"/>
          <p:nvPr/>
        </p:nvSpPr>
        <p:spPr>
          <a:xfrm>
            <a:off x="531813" y="812800"/>
            <a:ext cx="609600" cy="584200"/>
          </a:xfrm>
          <a:prstGeom prst="rect">
            <a:avLst/>
          </a:prstGeom>
        </p:spPr>
        <p:txBody>
          <a:bodyPr anchor="ctr"/>
          <a:lstStyle/>
          <a:p>
            <a:pPr fontAlgn="auto">
              <a:spcBef>
                <a:spcPts val="0"/>
              </a:spcBef>
              <a:spcAft>
                <a:spcPts val="0"/>
              </a:spcAft>
              <a:defRPr/>
            </a:pPr>
            <a:r>
              <a:rPr lang="en-US" sz="8000" dirty="0">
                <a:latin typeface="+mn-lt"/>
                <a:cs typeface="+mn-cs"/>
              </a:rPr>
              <a:t>“</a:t>
            </a:r>
          </a:p>
        </p:txBody>
      </p:sp>
      <p:sp>
        <p:nvSpPr>
          <p:cNvPr id="6" name="TextBox 11"/>
          <p:cNvSpPr txBox="1"/>
          <p:nvPr/>
        </p:nvSpPr>
        <p:spPr>
          <a:xfrm>
            <a:off x="10285413" y="2768600"/>
            <a:ext cx="609600" cy="584200"/>
          </a:xfrm>
          <a:prstGeom prst="rect">
            <a:avLst/>
          </a:prstGeom>
        </p:spPr>
        <p:txBody>
          <a:bodyPr anchor="ctr"/>
          <a:lstStyle/>
          <a:p>
            <a:pPr algn="r" fontAlgn="auto">
              <a:spcBef>
                <a:spcPts val="0"/>
              </a:spcBef>
              <a:spcAft>
                <a:spcPts val="0"/>
              </a:spcAft>
              <a:defRPr/>
            </a:pPr>
            <a:r>
              <a:rPr lang="en-US" sz="8000" dirty="0">
                <a:latin typeface="+mn-lt"/>
                <a:cs typeface="+mn-cs"/>
              </a:rPr>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9322D7EC-AEE7-4FC1-8C2F-68994924A816}" type="datetimeFigureOut">
              <a:rPr lang="en-US"/>
              <a:pPr>
                <a:defRPr/>
              </a:pPr>
              <a:t>9/11/2020</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667A443-6094-4791-8D72-F7629DFBB934}"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0D86D04F-2726-4BDE-9373-75B8FE5344FD}" type="datetimeFigureOut">
              <a:rPr lang="en-US"/>
              <a:pPr>
                <a:defRPr/>
              </a:pPr>
              <a:t>9/11/2020</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50F5D22-A013-4DFF-9FE6-F1E799C6BE4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27737745-E36A-4B04-AEF4-140F6DC67601}" type="datetimeFigureOut">
              <a:rPr lang="en-US"/>
              <a:pPr>
                <a:defRPr/>
              </a:pPr>
              <a:t>9/11/2020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50EA07-B49E-4E46-9435-6626D7C16DBF}"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A89C7CD-6C24-4420-ABB0-88D9E8AF2859}" type="datetimeFigureOut">
              <a:rPr lang="en-US"/>
              <a:pPr>
                <a:defRPr/>
              </a:pPr>
              <a:t>9/11/2020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D8E66F-8BC6-4243-86FA-82C397626F0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46BC813-A181-4578-B8AD-39BE268BF344}" type="datetimeFigureOut">
              <a:rPr lang="en-US"/>
              <a:pPr>
                <a:defRPr/>
              </a:pPr>
              <a:t>9/11/2020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5FBB60-6294-4DAF-B388-D300C71C298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AE60FCEC-A69D-4E12-886B-F663FF10DEA4}" type="datetimeFigureOut">
              <a:rPr lang="en-US"/>
              <a:pPr>
                <a:defRPr/>
              </a:pPr>
              <a:t>9/11/2020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55D75C-500C-4931-9882-DC24B9D7AA3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834F37C6-EB69-4701-BC50-719864E8C98B}" type="datetimeFigureOut">
              <a:rPr lang="en-US"/>
              <a:pPr>
                <a:defRPr/>
              </a:pPr>
              <a:t>9/11/2020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CC29ED-79C1-4AC0-9E0F-0086F3AEB3F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F98383EA-4D0F-451B-B2E6-3E1EDB77256F}" type="datetimeFigureOut">
              <a:rPr lang="en-US"/>
              <a:pPr>
                <a:defRPr/>
              </a:pPr>
              <a:t>9/11/2020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9CF80DC-77D6-46B7-8F69-DF3BEFC896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DF7FD5C4-B727-4582-917A-48A301ACB69F}" type="datetimeFigureOut">
              <a:rPr lang="en-US"/>
              <a:pPr>
                <a:defRPr/>
              </a:pPr>
              <a:t>9/11/2020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812420E-D8E7-4B72-BF65-4557CB5F2DD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024ABE-8F43-4A70-97D9-95EDCA560D07}" type="datetimeFigureOut">
              <a:rPr lang="en-US"/>
              <a:pPr>
                <a:defRPr/>
              </a:pPr>
              <a:t>9/11/2020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63DC44-8F6C-458B-9ED7-BCB46CC66ED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66A3B86-A7BB-4F11-AB5F-C8D98A24CD80}" type="datetimeFigureOut">
              <a:rPr lang="en-US"/>
              <a:pPr>
                <a:defRPr/>
              </a:pPr>
              <a:t>9/11/2020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41216F-73F4-444E-A873-12733EA9970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B848BCF4-9FE8-43AC-A1B4-4690623AB9FD}" type="datetimeFigureOut">
              <a:rPr lang="en-US"/>
              <a:pPr>
                <a:defRPr/>
              </a:pPr>
              <a:t>9/11/2020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07E33C-0AB2-4C9C-8248-2648CEF7674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fontAlgn="auto">
              <a:spcBef>
                <a:spcPts val="0"/>
              </a:spcBef>
              <a:spcAft>
                <a:spcPts val="0"/>
              </a:spcAft>
              <a:defRPr sz="1000" b="0" i="0">
                <a:solidFill>
                  <a:schemeClr val="bg2">
                    <a:lumMod val="50000"/>
                  </a:schemeClr>
                </a:solidFill>
                <a:effectLst/>
                <a:latin typeface="+mn-lt"/>
                <a:cs typeface="+mn-cs"/>
              </a:defRPr>
            </a:lvl1pPr>
          </a:lstStyle>
          <a:p>
            <a:pPr>
              <a:defRPr/>
            </a:pPr>
            <a:fld id="{CAA5D65C-62E0-4AA4-8C51-2BE2B2B0458D}" type="datetimeFigureOut">
              <a:rPr lang="en-US"/>
              <a:pPr>
                <a:defRPr/>
              </a:pPr>
              <a:t>9/11/2020</a:t>
            </a:fld>
            <a:endParaRPr lang="en-US" dirty="0"/>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fontAlgn="auto">
              <a:spcBef>
                <a:spcPts val="0"/>
              </a:spcBef>
              <a:spcAft>
                <a:spcPts val="0"/>
              </a:spcAft>
              <a:defRPr sz="1000" b="0" i="0">
                <a:solidFill>
                  <a:schemeClr val="bg2">
                    <a:lumMod val="50000"/>
                  </a:schemeClr>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lIns="91440" tIns="45720" rIns="91440" bIns="45720" rtlCol="0" anchor="b"/>
          <a:lstStyle>
            <a:lvl1pPr algn="r" fontAlgn="auto">
              <a:spcBef>
                <a:spcPts val="0"/>
              </a:spcBef>
              <a:spcAft>
                <a:spcPts val="0"/>
              </a:spcAft>
              <a:defRPr sz="3200" b="0" i="0">
                <a:solidFill>
                  <a:schemeClr val="bg2">
                    <a:lumMod val="50000"/>
                  </a:schemeClr>
                </a:solidFill>
                <a:effectLst/>
                <a:latin typeface="+mn-lt"/>
                <a:cs typeface="+mn-cs"/>
              </a:defRPr>
            </a:lvl1pPr>
          </a:lstStyle>
          <a:p>
            <a:pPr>
              <a:defRPr/>
            </a:pPr>
            <a:fld id="{56736CC1-F173-42F8-B668-4349D1AEEDB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77"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8" r:id="rId12"/>
    <p:sldLayoutId id="2147483773" r:id="rId13"/>
    <p:sldLayoutId id="2147483779" r:id="rId14"/>
    <p:sldLayoutId id="2147483774" r:id="rId15"/>
    <p:sldLayoutId id="2147483775" r:id="rId16"/>
    <p:sldLayoutId id="2147483776"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itchFamily="34" charset="0"/>
        </a:defRPr>
      </a:lvl2pPr>
      <a:lvl3pPr algn="l" defTabSz="457200" rtl="0" eaLnBrk="0" fontAlgn="base" hangingPunct="0">
        <a:spcBef>
          <a:spcPct val="0"/>
        </a:spcBef>
        <a:spcAft>
          <a:spcPct val="0"/>
        </a:spcAft>
        <a:defRPr sz="3600">
          <a:solidFill>
            <a:schemeClr val="tx1"/>
          </a:solidFill>
          <a:latin typeface="Century Gothic" pitchFamily="34" charset="0"/>
        </a:defRPr>
      </a:lvl3pPr>
      <a:lvl4pPr algn="l" defTabSz="457200" rtl="0" eaLnBrk="0" fontAlgn="base" hangingPunct="0">
        <a:spcBef>
          <a:spcPct val="0"/>
        </a:spcBef>
        <a:spcAft>
          <a:spcPct val="0"/>
        </a:spcAft>
        <a:defRPr sz="3600">
          <a:solidFill>
            <a:schemeClr val="tx1"/>
          </a:solidFill>
          <a:latin typeface="Century Gothic" pitchFamily="34" charset="0"/>
        </a:defRPr>
      </a:lvl4pPr>
      <a:lvl5pPr algn="l" defTabSz="457200" rtl="0" eaLnBrk="0" fontAlgn="base" hangingPunct="0">
        <a:spcBef>
          <a:spcPct val="0"/>
        </a:spcBef>
        <a:spcAft>
          <a:spcPct val="0"/>
        </a:spcAft>
        <a:defRPr sz="3600">
          <a:solidFill>
            <a:schemeClr val="tx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3" y="685800"/>
            <a:ext cx="11164887" cy="1168400"/>
          </a:xfrm>
        </p:spPr>
        <p:txBody>
          <a:bodyPr>
            <a:noAutofit/>
          </a:bodyPr>
          <a:lstStyle/>
          <a:p>
            <a:pPr algn="ctr" eaLnBrk="1" fontAlgn="auto" hangingPunct="1">
              <a:spcAft>
                <a:spcPts val="0"/>
              </a:spcAft>
              <a:defRPr/>
            </a:pPr>
            <a:endParaRPr lang="ru-RU" sz="1800" dirty="0">
              <a:latin typeface="Times New Roman" panose="02020603050405020304" pitchFamily="18" charset="0"/>
              <a:cs typeface="Times New Roman" panose="02020603050405020304" pitchFamily="18" charset="0"/>
            </a:endParaRPr>
          </a:p>
        </p:txBody>
      </p:sp>
      <p:sp>
        <p:nvSpPr>
          <p:cNvPr id="19458" name="Подзаголовок 2"/>
          <p:cNvSpPr>
            <a:spLocks noGrp="1"/>
          </p:cNvSpPr>
          <p:nvPr>
            <p:ph type="subTitle" idx="1"/>
          </p:nvPr>
        </p:nvSpPr>
        <p:spPr>
          <a:xfrm>
            <a:off x="7377113" y="6156325"/>
            <a:ext cx="19408775" cy="8116888"/>
          </a:xfrm>
        </p:spPr>
        <p:txBody>
          <a:bodyPr/>
          <a:lstStyle/>
          <a:p>
            <a:pPr eaLnBrk="1" hangingPunct="1"/>
            <a:endParaRPr lang="ru-RU" smtClean="0">
              <a:solidFill>
                <a:srgbClr val="0F496F"/>
              </a:solidFill>
            </a:endParaRPr>
          </a:p>
        </p:txBody>
      </p:sp>
      <p:pic>
        <p:nvPicPr>
          <p:cNvPr id="19459" name="Picture 4" descr="http://graphics.in.ua/cat/PSD.Kindergarten.Poster.Template.06.3508x2480.jpg"/>
          <p:cNvPicPr>
            <a:picLocks noChangeAspect="1" noChangeArrowheads="1"/>
          </p:cNvPicPr>
          <p:nvPr/>
        </p:nvPicPr>
        <p:blipFill>
          <a:blip r:embed="rId2"/>
          <a:srcRect/>
          <a:stretch>
            <a:fillRect/>
          </a:stretch>
        </p:blipFill>
        <p:spPr bwMode="auto">
          <a:xfrm>
            <a:off x="-11113" y="0"/>
            <a:ext cx="12215813" cy="6858000"/>
          </a:xfrm>
          <a:prstGeom prst="rect">
            <a:avLst/>
          </a:prstGeom>
          <a:noFill/>
          <a:ln w="9525">
            <a:noFill/>
            <a:miter lim="800000"/>
            <a:headEnd/>
            <a:tailEnd/>
          </a:ln>
        </p:spPr>
      </p:pic>
      <p:sp>
        <p:nvSpPr>
          <p:cNvPr id="19460" name="Прямоугольник 3"/>
          <p:cNvSpPr>
            <a:spLocks noChangeArrowheads="1"/>
          </p:cNvSpPr>
          <p:nvPr/>
        </p:nvSpPr>
        <p:spPr bwMode="auto">
          <a:xfrm>
            <a:off x="341313" y="542925"/>
            <a:ext cx="11704637" cy="830997"/>
          </a:xfrm>
          <a:prstGeom prst="rect">
            <a:avLst/>
          </a:prstGeom>
          <a:noFill/>
          <a:ln w="9525">
            <a:noFill/>
            <a:miter lim="800000"/>
            <a:headEnd/>
            <a:tailEnd/>
          </a:ln>
        </p:spPr>
        <p:txBody>
          <a:bodyPr>
            <a:spAutoFit/>
          </a:bodyPr>
          <a:lstStyle/>
          <a:p>
            <a:pPr algn="ctr"/>
            <a:r>
              <a:rPr lang="ru-RU" sz="2000" b="1" dirty="0">
                <a:solidFill>
                  <a:schemeClr val="bg1"/>
                </a:solidFill>
                <a:latin typeface="Arial" panose="020B0604020202020204" pitchFamily="34" charset="0"/>
                <a:ea typeface="Calibri" pitchFamily="34" charset="0"/>
                <a:cs typeface="Arial" panose="020B0604020202020204" pitchFamily="34" charset="0"/>
              </a:rPr>
              <a:t>Муниципальное бюджетное дошкольное образовательное учреждение</a:t>
            </a:r>
            <a:endParaRPr lang="ru-RU" sz="2000" dirty="0">
              <a:solidFill>
                <a:schemeClr val="bg1"/>
              </a:solidFill>
              <a:latin typeface="Arial" panose="020B0604020202020204" pitchFamily="34" charset="0"/>
              <a:ea typeface="Calibri" pitchFamily="34" charset="0"/>
              <a:cs typeface="Arial" panose="020B0604020202020204" pitchFamily="34" charset="0"/>
            </a:endParaRPr>
          </a:p>
          <a:p>
            <a:pPr algn="ctr"/>
            <a:r>
              <a:rPr lang="ru-RU" sz="2800" b="1" dirty="0">
                <a:solidFill>
                  <a:schemeClr val="bg1"/>
                </a:solidFill>
                <a:latin typeface="Arial" panose="020B0604020202020204" pitchFamily="34" charset="0"/>
                <a:ea typeface="Calibri" pitchFamily="34" charset="0"/>
                <a:cs typeface="Arial" panose="020B0604020202020204" pitchFamily="34" charset="0"/>
              </a:rPr>
              <a:t>«Детский сад № 137» </a:t>
            </a:r>
          </a:p>
        </p:txBody>
      </p:sp>
      <p:sp>
        <p:nvSpPr>
          <p:cNvPr id="5" name="Прямоугольник 4"/>
          <p:cNvSpPr>
            <a:spLocks noChangeArrowheads="1"/>
          </p:cNvSpPr>
          <p:nvPr/>
        </p:nvSpPr>
        <p:spPr bwMode="auto">
          <a:xfrm>
            <a:off x="1816101" y="1444625"/>
            <a:ext cx="8587988" cy="4842864"/>
          </a:xfrm>
          <a:prstGeom prst="rect">
            <a:avLst/>
          </a:prstGeom>
          <a:noFill/>
          <a:ln w="9525">
            <a:noFill/>
            <a:miter lim="800000"/>
            <a:headEnd/>
            <a:tailEnd/>
          </a:ln>
        </p:spPr>
        <p:txBody>
          <a:bodyPr wrap="square">
            <a:spAutoFit/>
          </a:bodyPr>
          <a:lstStyle/>
          <a:p>
            <a:pPr algn="ctr"/>
            <a:endParaRPr lang="ru-RU" b="1" dirty="0" smtClean="0">
              <a:solidFill>
                <a:schemeClr val="bg1"/>
              </a:solidFill>
              <a:latin typeface="Arial" panose="020B0604020202020204" pitchFamily="34" charset="0"/>
              <a:ea typeface="Calibri" pitchFamily="34" charset="0"/>
              <a:cs typeface="Arial" panose="020B0604020202020204" pitchFamily="34" charset="0"/>
            </a:endParaRPr>
          </a:p>
          <a:p>
            <a:pPr algn="ctr"/>
            <a:endParaRPr lang="ru-RU" b="1" dirty="0" smtClean="0">
              <a:solidFill>
                <a:schemeClr val="bg1"/>
              </a:solidFill>
              <a:latin typeface="Arial" panose="020B0604020202020204" pitchFamily="34" charset="0"/>
              <a:ea typeface="Calibri" pitchFamily="34" charset="0"/>
              <a:cs typeface="Arial" panose="020B0604020202020204" pitchFamily="34" charset="0"/>
            </a:endParaRPr>
          </a:p>
          <a:p>
            <a:pPr algn="ctr"/>
            <a:r>
              <a:rPr lang="ru-RU" sz="2400" b="1" smtClean="0">
                <a:solidFill>
                  <a:schemeClr val="bg1"/>
                </a:solidFill>
                <a:latin typeface="Arial" panose="020B0604020202020204" pitchFamily="34" charset="0"/>
                <a:ea typeface="Calibri" pitchFamily="34" charset="0"/>
                <a:cs typeface="Arial" panose="020B0604020202020204" pitchFamily="34" charset="0"/>
              </a:rPr>
              <a:t>Рабочая </a:t>
            </a:r>
            <a:r>
              <a:rPr lang="ru-RU" sz="2400" b="1" dirty="0">
                <a:solidFill>
                  <a:schemeClr val="bg1"/>
                </a:solidFill>
                <a:latin typeface="Arial" panose="020B0604020202020204" pitchFamily="34" charset="0"/>
                <a:ea typeface="Calibri" pitchFamily="34" charset="0"/>
                <a:cs typeface="Arial" panose="020B0604020202020204" pitchFamily="34" charset="0"/>
              </a:rPr>
              <a:t>программа</a:t>
            </a:r>
            <a:endParaRPr lang="ru-RU" dirty="0">
              <a:solidFill>
                <a:schemeClr val="bg1"/>
              </a:solidFill>
              <a:latin typeface="Arial" panose="020B0604020202020204" pitchFamily="34" charset="0"/>
              <a:ea typeface="Calibri" pitchFamily="34" charset="0"/>
              <a:cs typeface="Arial" panose="020B0604020202020204" pitchFamily="34" charset="0"/>
            </a:endParaRPr>
          </a:p>
          <a:p>
            <a:pPr algn="ctr"/>
            <a:r>
              <a:rPr lang="ru-RU" sz="2400" b="1" dirty="0" smtClean="0">
                <a:solidFill>
                  <a:schemeClr val="bg1"/>
                </a:solidFill>
                <a:latin typeface="Arial" panose="020B0604020202020204" pitchFamily="34" charset="0"/>
                <a:ea typeface="Calibri" pitchFamily="34" charset="0"/>
                <a:cs typeface="Arial" panose="020B0604020202020204" pitchFamily="34" charset="0"/>
              </a:rPr>
              <a:t>Старшей группы № 1 (9) </a:t>
            </a:r>
            <a:endParaRPr lang="ru-RU" sz="2400" b="1" dirty="0">
              <a:solidFill>
                <a:schemeClr val="bg1"/>
              </a:solidFill>
              <a:latin typeface="Arial" panose="020B0604020202020204" pitchFamily="34" charset="0"/>
              <a:ea typeface="Calibri" pitchFamily="34" charset="0"/>
              <a:cs typeface="Arial" panose="020B0604020202020204" pitchFamily="34" charset="0"/>
            </a:endParaRPr>
          </a:p>
          <a:p>
            <a:pPr algn="ctr"/>
            <a:r>
              <a:rPr lang="ru-RU" b="1" dirty="0" smtClean="0">
                <a:solidFill>
                  <a:schemeClr val="bg1"/>
                </a:solidFill>
                <a:latin typeface="Arial" panose="020B0604020202020204" pitchFamily="34" charset="0"/>
                <a:ea typeface="Calibri" pitchFamily="34" charset="0"/>
                <a:cs typeface="Arial" panose="020B0604020202020204" pitchFamily="34" charset="0"/>
              </a:rPr>
              <a:t>(с 5 </a:t>
            </a:r>
            <a:r>
              <a:rPr lang="ru-RU" b="1" dirty="0">
                <a:solidFill>
                  <a:schemeClr val="bg1"/>
                </a:solidFill>
                <a:latin typeface="Arial" panose="020B0604020202020204" pitchFamily="34" charset="0"/>
                <a:ea typeface="Calibri" pitchFamily="34" charset="0"/>
                <a:cs typeface="Arial" panose="020B0604020202020204" pitchFamily="34" charset="0"/>
              </a:rPr>
              <a:t>до </a:t>
            </a:r>
            <a:r>
              <a:rPr lang="ru-RU" b="1" dirty="0" smtClean="0">
                <a:solidFill>
                  <a:schemeClr val="bg1"/>
                </a:solidFill>
                <a:latin typeface="Arial" panose="020B0604020202020204" pitchFamily="34" charset="0"/>
                <a:ea typeface="Calibri" pitchFamily="34" charset="0"/>
                <a:cs typeface="Arial" panose="020B0604020202020204" pitchFamily="34" charset="0"/>
              </a:rPr>
              <a:t>6 </a:t>
            </a:r>
            <a:r>
              <a:rPr lang="ru-RU" b="1" dirty="0">
                <a:solidFill>
                  <a:schemeClr val="bg1"/>
                </a:solidFill>
                <a:latin typeface="Arial" panose="020B0604020202020204" pitchFamily="34" charset="0"/>
                <a:ea typeface="Calibri" pitchFamily="34" charset="0"/>
                <a:cs typeface="Arial" panose="020B0604020202020204" pitchFamily="34" charset="0"/>
              </a:rPr>
              <a:t>лет)</a:t>
            </a:r>
            <a:endParaRPr lang="ru-RU" sz="1400" dirty="0">
              <a:solidFill>
                <a:schemeClr val="bg1"/>
              </a:solidFill>
              <a:latin typeface="Arial" panose="020B0604020202020204" pitchFamily="34" charset="0"/>
              <a:ea typeface="Calibri" pitchFamily="34" charset="0"/>
              <a:cs typeface="Arial" panose="020B0604020202020204" pitchFamily="34" charset="0"/>
            </a:endParaRPr>
          </a:p>
          <a:p>
            <a:pPr algn="ctr"/>
            <a:r>
              <a:rPr lang="ru-RU" b="1" dirty="0" smtClean="0">
                <a:solidFill>
                  <a:schemeClr val="bg1"/>
                </a:solidFill>
                <a:latin typeface="Arial" panose="020B0604020202020204" pitchFamily="34" charset="0"/>
                <a:ea typeface="Calibri" pitchFamily="34" charset="0"/>
                <a:cs typeface="Arial" panose="020B0604020202020204" pitchFamily="34" charset="0"/>
              </a:rPr>
              <a:t>2020 </a:t>
            </a:r>
            <a:r>
              <a:rPr lang="ru-RU" b="1" dirty="0">
                <a:solidFill>
                  <a:schemeClr val="bg1"/>
                </a:solidFill>
                <a:latin typeface="Arial" panose="020B0604020202020204" pitchFamily="34" charset="0"/>
                <a:ea typeface="Calibri" pitchFamily="34" charset="0"/>
                <a:cs typeface="Arial" panose="020B0604020202020204" pitchFamily="34" charset="0"/>
              </a:rPr>
              <a:t>– </a:t>
            </a:r>
            <a:r>
              <a:rPr lang="ru-RU" b="1" dirty="0" smtClean="0">
                <a:solidFill>
                  <a:schemeClr val="bg1"/>
                </a:solidFill>
                <a:latin typeface="Arial" panose="020B0604020202020204" pitchFamily="34" charset="0"/>
                <a:ea typeface="Calibri" pitchFamily="34" charset="0"/>
                <a:cs typeface="Arial" panose="020B0604020202020204" pitchFamily="34" charset="0"/>
              </a:rPr>
              <a:t>2021 </a:t>
            </a:r>
            <a:r>
              <a:rPr lang="ru-RU" b="1" dirty="0">
                <a:solidFill>
                  <a:schemeClr val="bg1"/>
                </a:solidFill>
                <a:latin typeface="Arial" panose="020B0604020202020204" pitchFamily="34" charset="0"/>
                <a:ea typeface="Calibri" pitchFamily="34" charset="0"/>
                <a:cs typeface="Arial" panose="020B0604020202020204" pitchFamily="34" charset="0"/>
              </a:rPr>
              <a:t>учебный год</a:t>
            </a:r>
            <a:endParaRPr lang="ru-RU" sz="1400" dirty="0">
              <a:solidFill>
                <a:schemeClr val="bg1"/>
              </a:solidFill>
              <a:latin typeface="Arial" panose="020B0604020202020204" pitchFamily="34" charset="0"/>
              <a:ea typeface="Calibri" pitchFamily="34" charset="0"/>
              <a:cs typeface="Arial" panose="020B0604020202020204" pitchFamily="34" charset="0"/>
            </a:endParaRPr>
          </a:p>
          <a:p>
            <a:pPr algn="ctr"/>
            <a:r>
              <a:rPr lang="ru-RU" b="1" dirty="0">
                <a:latin typeface="Arial" panose="020B0604020202020204" pitchFamily="34" charset="0"/>
                <a:ea typeface="Calibri" pitchFamily="34" charset="0"/>
                <a:cs typeface="Arial" panose="020B0604020202020204" pitchFamily="34" charset="0"/>
              </a:rPr>
              <a:t>  </a:t>
            </a:r>
            <a:endParaRPr lang="ru-RU" sz="1400" dirty="0">
              <a:latin typeface="Arial" panose="020B0604020202020204" pitchFamily="34" charset="0"/>
              <a:ea typeface="Calibri" pitchFamily="34" charset="0"/>
              <a:cs typeface="Arial" panose="020B0604020202020204" pitchFamily="34" charset="0"/>
            </a:endParaRPr>
          </a:p>
          <a:p>
            <a:pPr algn="r">
              <a:lnSpc>
                <a:spcPct val="115000"/>
              </a:lnSpc>
            </a:pPr>
            <a:r>
              <a:rPr lang="ru-RU" b="1" dirty="0">
                <a:solidFill>
                  <a:schemeClr val="bg1"/>
                </a:solidFill>
                <a:latin typeface="Arial" panose="020B0604020202020204" pitchFamily="34" charset="0"/>
                <a:ea typeface="Calibri" pitchFamily="34" charset="0"/>
                <a:cs typeface="Arial" panose="020B0604020202020204" pitchFamily="34" charset="0"/>
              </a:rPr>
              <a:t> Воспитатели:</a:t>
            </a:r>
            <a:endParaRPr lang="ru-RU" sz="1400" dirty="0">
              <a:solidFill>
                <a:schemeClr val="bg1"/>
              </a:solidFill>
              <a:latin typeface="Arial" panose="020B0604020202020204" pitchFamily="34" charset="0"/>
              <a:ea typeface="Calibri" pitchFamily="34" charset="0"/>
              <a:cs typeface="Arial" panose="020B0604020202020204" pitchFamily="34" charset="0"/>
            </a:endParaRPr>
          </a:p>
          <a:p>
            <a:pPr algn="r"/>
            <a:r>
              <a:rPr lang="ru-RU" b="1" dirty="0">
                <a:solidFill>
                  <a:schemeClr val="bg1"/>
                </a:solidFill>
                <a:latin typeface="Arial" panose="020B0604020202020204" pitchFamily="34" charset="0"/>
                <a:ea typeface="Calibri" pitchFamily="34" charset="0"/>
                <a:cs typeface="Arial" panose="020B0604020202020204" pitchFamily="34" charset="0"/>
              </a:rPr>
              <a:t>                                            </a:t>
            </a:r>
            <a:r>
              <a:rPr lang="ru-RU" b="1" dirty="0" smtClean="0">
                <a:solidFill>
                  <a:schemeClr val="bg1"/>
                </a:solidFill>
                <a:latin typeface="Arial" panose="020B0604020202020204" pitchFamily="34" charset="0"/>
                <a:ea typeface="Calibri" pitchFamily="34" charset="0"/>
                <a:cs typeface="Arial" panose="020B0604020202020204" pitchFamily="34" charset="0"/>
              </a:rPr>
              <a:t>Лобанова Ирина </a:t>
            </a:r>
            <a:r>
              <a:rPr lang="ru-RU" b="1" dirty="0" smtClean="0">
                <a:solidFill>
                  <a:schemeClr val="bg1"/>
                </a:solidFill>
                <a:latin typeface="Arial" panose="020B0604020202020204" pitchFamily="34" charset="0"/>
                <a:ea typeface="Calibri" pitchFamily="34" charset="0"/>
                <a:cs typeface="Arial" panose="020B0604020202020204" pitchFamily="34" charset="0"/>
              </a:rPr>
              <a:t>Александровна – </a:t>
            </a:r>
          </a:p>
          <a:p>
            <a:pPr algn="r"/>
            <a:r>
              <a:rPr lang="ru-RU" b="1" dirty="0">
                <a:solidFill>
                  <a:schemeClr val="bg1"/>
                </a:solidFill>
                <a:latin typeface="Arial" panose="020B0604020202020204" pitchFamily="34" charset="0"/>
                <a:ea typeface="Calibri" pitchFamily="34" charset="0"/>
                <a:cs typeface="Arial" panose="020B0604020202020204" pitchFamily="34" charset="0"/>
              </a:rPr>
              <a:t>высшая квалификационная категория</a:t>
            </a:r>
          </a:p>
          <a:p>
            <a:pPr algn="r"/>
            <a:r>
              <a:rPr lang="ru-RU" b="1" dirty="0" smtClean="0">
                <a:solidFill>
                  <a:schemeClr val="bg1"/>
                </a:solidFill>
                <a:latin typeface="Arial" panose="020B0604020202020204" pitchFamily="34" charset="0"/>
                <a:cs typeface="Arial" panose="020B0604020202020204" pitchFamily="34" charset="0"/>
              </a:rPr>
              <a:t>Батарова </a:t>
            </a:r>
            <a:r>
              <a:rPr lang="ru-RU" b="1" dirty="0" smtClean="0">
                <a:solidFill>
                  <a:schemeClr val="bg1"/>
                </a:solidFill>
                <a:latin typeface="Arial" panose="020B0604020202020204" pitchFamily="34" charset="0"/>
                <a:cs typeface="Arial" panose="020B0604020202020204" pitchFamily="34" charset="0"/>
              </a:rPr>
              <a:t>Ольга </a:t>
            </a:r>
            <a:r>
              <a:rPr lang="ru-RU" b="1" dirty="0" smtClean="0">
                <a:solidFill>
                  <a:schemeClr val="bg1"/>
                </a:solidFill>
                <a:latin typeface="Arial" panose="020B0604020202020204" pitchFamily="34" charset="0"/>
                <a:cs typeface="Arial" panose="020B0604020202020204" pitchFamily="34" charset="0"/>
              </a:rPr>
              <a:t>Павловна – </a:t>
            </a:r>
          </a:p>
          <a:p>
            <a:pPr algn="r"/>
            <a:r>
              <a:rPr lang="ru-RU" b="1" dirty="0" smtClean="0">
                <a:solidFill>
                  <a:schemeClr val="bg1"/>
                </a:solidFill>
                <a:latin typeface="Arial" panose="020B0604020202020204" pitchFamily="34" charset="0"/>
                <a:ea typeface="Calibri" pitchFamily="34" charset="0"/>
                <a:cs typeface="Arial" panose="020B0604020202020204" pitchFamily="34" charset="0"/>
              </a:rPr>
              <a:t>первая </a:t>
            </a:r>
            <a:r>
              <a:rPr lang="ru-RU" b="1" dirty="0">
                <a:solidFill>
                  <a:schemeClr val="bg1"/>
                </a:solidFill>
                <a:latin typeface="Arial" panose="020B0604020202020204" pitchFamily="34" charset="0"/>
                <a:ea typeface="Calibri" pitchFamily="34" charset="0"/>
                <a:cs typeface="Arial" panose="020B0604020202020204" pitchFamily="34" charset="0"/>
              </a:rPr>
              <a:t>квалификационная категория</a:t>
            </a:r>
          </a:p>
          <a:p>
            <a:pPr algn="ctr"/>
            <a:endParaRPr lang="ru-RU" sz="1400" dirty="0" smtClean="0">
              <a:solidFill>
                <a:schemeClr val="bg1"/>
              </a:solidFill>
              <a:latin typeface="Arial" panose="020B0604020202020204" pitchFamily="34" charset="0"/>
              <a:cs typeface="Arial" panose="020B0604020202020204" pitchFamily="34" charset="0"/>
            </a:endParaRPr>
          </a:p>
          <a:p>
            <a:pPr algn="ctr"/>
            <a:endParaRPr lang="ru-RU" sz="1400" dirty="0">
              <a:solidFill>
                <a:schemeClr val="bg1"/>
              </a:solidFill>
              <a:latin typeface="Arial" panose="020B0604020202020204" pitchFamily="34" charset="0"/>
              <a:cs typeface="Arial" panose="020B0604020202020204" pitchFamily="34" charset="0"/>
            </a:endParaRPr>
          </a:p>
          <a:p>
            <a:pPr algn="ctr"/>
            <a:endParaRPr lang="ru-RU" sz="1400" dirty="0" smtClean="0">
              <a:solidFill>
                <a:schemeClr val="bg1"/>
              </a:solidFill>
              <a:latin typeface="Arial" panose="020B0604020202020204" pitchFamily="34" charset="0"/>
              <a:cs typeface="Arial" panose="020B0604020202020204" pitchFamily="34" charset="0"/>
            </a:endParaRPr>
          </a:p>
          <a:p>
            <a:pPr algn="ctr"/>
            <a:r>
              <a:rPr lang="ru-RU" b="1" dirty="0" smtClean="0">
                <a:solidFill>
                  <a:schemeClr val="bg1"/>
                </a:solidFill>
                <a:latin typeface="Arial" panose="020B0604020202020204" pitchFamily="34" charset="0"/>
                <a:cs typeface="Arial" panose="020B0604020202020204" pitchFamily="34" charset="0"/>
              </a:rPr>
              <a:t>г</a:t>
            </a:r>
            <a:r>
              <a:rPr lang="ru-RU" b="1" dirty="0">
                <a:solidFill>
                  <a:schemeClr val="bg1"/>
                </a:solidFill>
                <a:latin typeface="Arial" panose="020B0604020202020204" pitchFamily="34" charset="0"/>
                <a:cs typeface="Arial" panose="020B0604020202020204" pitchFamily="34" charset="0"/>
              </a:rPr>
              <a:t>. Дзержинск </a:t>
            </a:r>
          </a:p>
          <a:p>
            <a:pPr algn="ctr"/>
            <a:r>
              <a:rPr lang="ru-RU" b="1" dirty="0" smtClean="0">
                <a:solidFill>
                  <a:schemeClr val="bg1"/>
                </a:solidFill>
                <a:latin typeface="Arial" panose="020B0604020202020204" pitchFamily="34" charset="0"/>
                <a:cs typeface="Arial" panose="020B0604020202020204" pitchFamily="34" charset="0"/>
              </a:rPr>
              <a:t>Нижегородская область</a:t>
            </a:r>
            <a:r>
              <a:rPr lang="ru-RU" b="1" dirty="0">
                <a:solidFill>
                  <a:schemeClr val="bg1"/>
                </a:solidFill>
                <a:latin typeface="Arial" panose="020B0604020202020204" pitchFamily="34" charset="0"/>
                <a:cs typeface="Arial" panose="020B0604020202020204" pitchFamily="34" charset="0"/>
              </a:rPr>
              <a:t> </a:t>
            </a:r>
            <a:endParaRPr lang="ru-RU" sz="14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5" name="Объект 2"/>
          <p:cNvSpPr>
            <a:spLocks noGrp="1"/>
          </p:cNvSpPr>
          <p:nvPr>
            <p:ph idx="1"/>
          </p:nvPr>
        </p:nvSpPr>
        <p:spPr>
          <a:xfrm>
            <a:off x="129092" y="86062"/>
            <a:ext cx="11908715" cy="5421854"/>
          </a:xfrm>
        </p:spPr>
        <p:txBody>
          <a:bodyPr/>
          <a:lstStyle/>
          <a:p>
            <a:pPr marL="0" indent="0" algn="ctr">
              <a:spcBef>
                <a:spcPts val="0"/>
              </a:spcBef>
              <a:spcAft>
                <a:spcPts val="0"/>
              </a:spcAft>
            </a:pPr>
            <a:r>
              <a:rPr lang="ru-RU" sz="1600" b="1" dirty="0">
                <a:solidFill>
                  <a:schemeClr val="bg1"/>
                </a:solidFill>
                <a:latin typeface="Arial" panose="020B0604020202020204" pitchFamily="34" charset="0"/>
                <a:cs typeface="Arial" panose="020B0604020202020204" pitchFamily="34" charset="0"/>
              </a:rPr>
              <a:t>Взаимодействие педагогического </a:t>
            </a:r>
            <a:r>
              <a:rPr lang="ru-RU" sz="1600" b="1" dirty="0" smtClean="0">
                <a:solidFill>
                  <a:schemeClr val="bg1"/>
                </a:solidFill>
                <a:latin typeface="Arial" panose="020B0604020202020204" pitchFamily="34" charset="0"/>
                <a:cs typeface="Arial" panose="020B0604020202020204" pitchFamily="34" charset="0"/>
              </a:rPr>
              <a:t>коллектива с </a:t>
            </a:r>
            <a:r>
              <a:rPr lang="ru-RU" sz="1600" b="1" dirty="0">
                <a:solidFill>
                  <a:schemeClr val="bg1"/>
                </a:solidFill>
                <a:latin typeface="Arial" panose="020B0604020202020204" pitchFamily="34" charset="0"/>
                <a:cs typeface="Arial" panose="020B0604020202020204" pitchFamily="34" charset="0"/>
              </a:rPr>
              <a:t>семьями </a:t>
            </a:r>
            <a:r>
              <a:rPr lang="ru-RU" sz="1600" b="1" dirty="0" smtClean="0">
                <a:solidFill>
                  <a:schemeClr val="bg1"/>
                </a:solidFill>
                <a:latin typeface="Arial" panose="020B0604020202020204" pitchFamily="34" charset="0"/>
                <a:cs typeface="Arial" panose="020B0604020202020204" pitchFamily="34" charset="0"/>
              </a:rPr>
              <a:t>воспитанников</a:t>
            </a:r>
          </a:p>
          <a:p>
            <a:pPr marL="0" indent="0">
              <a:spcBef>
                <a:spcPts val="0"/>
              </a:spcBef>
              <a:spcAft>
                <a:spcPts val="0"/>
              </a:spcAft>
            </a:pPr>
            <a:r>
              <a:rPr lang="ru-RU" sz="1600" b="1" dirty="0" smtClean="0">
                <a:solidFill>
                  <a:schemeClr val="bg1"/>
                </a:solidFill>
                <a:latin typeface="Arial" panose="020B0604020202020204" pitchFamily="34" charset="0"/>
                <a:cs typeface="Arial" panose="020B0604020202020204" pitchFamily="34" charset="0"/>
              </a:rPr>
              <a:t>Задачи:</a:t>
            </a:r>
            <a:endParaRPr lang="ru-RU" sz="1600" dirty="0">
              <a:solidFill>
                <a:schemeClr val="bg1"/>
              </a:solidFill>
              <a:latin typeface="Arial" panose="020B0604020202020204" pitchFamily="34" charset="0"/>
              <a:cs typeface="Arial" panose="020B0604020202020204" pitchFamily="34" charset="0"/>
            </a:endParaRPr>
          </a:p>
          <a:p>
            <a:pPr marL="0" lv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Познакомить родителей с особенностями физического, социально-личностного, познавательного и художественного развития детей младшего дошкольного возраста и адаптации их к условиям дошкольного учреждения. </a:t>
            </a:r>
          </a:p>
          <a:p>
            <a:pPr marL="0" lv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Помочь родителям в освоении методики укрепления здоровья ребенка в семье, способствовать его полноценному физическому развитию, освоению культурно-гигиенических навыков, правил безопасного поведения дома и на улице. </a:t>
            </a:r>
          </a:p>
          <a:p>
            <a:pPr marL="0" lv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Познакомить родителей с особой ролью семьи, близких в социально-личностном развитии дошкольников. Совместно с родителями развивать доброжелательное отношение ребенка к взрослым и сверстникам, эмоциональную отзывчивость к близким, уверенность в своих силах. </a:t>
            </a:r>
          </a:p>
          <a:p>
            <a:pPr marL="0" lv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Совместно с родителями способствовать развитию детской самостоятельности, простейших навыков самообслуживания, предложить родителям создать условия для развития самостоятельности дошкольника дома. </a:t>
            </a:r>
          </a:p>
          <a:p>
            <a:pPr marL="0" lv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Помочь родителям в обогащении сенсорного опыта ребенка, развитии его любознательности, накоплении первых представлений о предметном, природном и социальном мире. </a:t>
            </a:r>
          </a:p>
          <a:p>
            <a:pPr mar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Развивать у родителей интерес к совместным играм и занятиям с ребенком дома, познакомить их со способами развития воображения, творческих проявлений ребенка в разных видах художественной и игровой деятельности</a:t>
            </a:r>
            <a:r>
              <a:rPr lang="ru-RU" sz="1600" dirty="0" smtClean="0">
                <a:solidFill>
                  <a:schemeClr val="bg1"/>
                </a:solidFill>
                <a:latin typeface="Arial" panose="020B0604020202020204" pitchFamily="34" charset="0"/>
                <a:cs typeface="Arial" panose="020B0604020202020204" pitchFamily="34" charset="0"/>
              </a:rPr>
              <a:t>.</a:t>
            </a:r>
          </a:p>
          <a:p>
            <a:pPr marL="0" indent="0" algn="ctr">
              <a:spcBef>
                <a:spcPts val="0"/>
              </a:spcBef>
              <a:spcAft>
                <a:spcPts val="0"/>
              </a:spcAft>
              <a:buNone/>
            </a:pPr>
            <a:endParaRPr lang="ru-RU" sz="1600" b="1" dirty="0" smtClean="0">
              <a:solidFill>
                <a:schemeClr val="bg1"/>
              </a:solidFill>
              <a:latin typeface="Arial" panose="020B0604020202020204" pitchFamily="34" charset="0"/>
              <a:cs typeface="Arial" panose="020B0604020202020204" pitchFamily="34" charset="0"/>
            </a:endParaRPr>
          </a:p>
          <a:p>
            <a:pPr marL="0" indent="0" algn="ctr">
              <a:spcBef>
                <a:spcPts val="0"/>
              </a:spcBef>
              <a:spcAft>
                <a:spcPts val="0"/>
              </a:spcAft>
              <a:buNone/>
            </a:pPr>
            <a:r>
              <a:rPr lang="ru-RU" sz="1600" b="1" dirty="0" smtClean="0">
                <a:solidFill>
                  <a:schemeClr val="bg1"/>
                </a:solidFill>
                <a:latin typeface="Arial" panose="020B0604020202020204" pitchFamily="34" charset="0"/>
                <a:cs typeface="Arial" panose="020B0604020202020204" pitchFamily="34" charset="0"/>
              </a:rPr>
              <a:t>Направления </a:t>
            </a:r>
            <a:r>
              <a:rPr lang="ru-RU" sz="1600" b="1" dirty="0">
                <a:solidFill>
                  <a:schemeClr val="bg1"/>
                </a:solidFill>
                <a:latin typeface="Arial" panose="020B0604020202020204" pitchFamily="34" charset="0"/>
                <a:cs typeface="Arial" panose="020B0604020202020204" pitchFamily="34" charset="0"/>
              </a:rPr>
              <a:t>взаимодействия педагога с родителями</a:t>
            </a:r>
            <a:endParaRPr lang="ru-RU" sz="1600" dirty="0">
              <a:solidFill>
                <a:schemeClr val="bg1"/>
              </a:solidFill>
              <a:latin typeface="Arial" panose="020B0604020202020204" pitchFamily="34" charset="0"/>
              <a:cs typeface="Arial" panose="020B0604020202020204" pitchFamily="34" charset="0"/>
            </a:endParaRPr>
          </a:p>
          <a:p>
            <a:pPr mar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Педагогический мониторинг </a:t>
            </a:r>
          </a:p>
          <a:p>
            <a:pPr mar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Педагогическая поддержка</a:t>
            </a:r>
          </a:p>
          <a:p>
            <a:pPr mar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Педагогическое образование родителей</a:t>
            </a:r>
          </a:p>
          <a:p>
            <a:pPr marL="0" indent="0">
              <a:spcBef>
                <a:spcPts val="0"/>
              </a:spcBef>
              <a:spcAft>
                <a:spcPts val="0"/>
              </a:spcAft>
              <a:buNone/>
            </a:pPr>
            <a:r>
              <a:rPr lang="ru-RU" sz="1600" dirty="0">
                <a:solidFill>
                  <a:schemeClr val="bg1"/>
                </a:solidFill>
                <a:latin typeface="Arial" panose="020B0604020202020204" pitchFamily="34" charset="0"/>
                <a:cs typeface="Arial" panose="020B0604020202020204" pitchFamily="34" charset="0"/>
              </a:rPr>
              <a:t>Совместная деятельность педагогов и </a:t>
            </a:r>
            <a:r>
              <a:rPr lang="ru-RU" sz="1600" dirty="0" smtClean="0">
                <a:solidFill>
                  <a:schemeClr val="bg1"/>
                </a:solidFill>
                <a:latin typeface="Arial" panose="020B0604020202020204" pitchFamily="34" charset="0"/>
                <a:cs typeface="Arial" panose="020B0604020202020204" pitchFamily="34" charset="0"/>
              </a:rPr>
              <a:t>родителей</a:t>
            </a:r>
            <a:endParaRPr lang="ru-RU" sz="15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705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80975"/>
            <a:ext cx="8534400" cy="928688"/>
          </a:xfrm>
        </p:spPr>
        <p:txBody>
          <a:bodyPr/>
          <a:lstStyle/>
          <a:p>
            <a:pPr eaLnBrk="1" fontAlgn="auto" hangingPunct="1">
              <a:spcAft>
                <a:spcPts val="0"/>
              </a:spcAft>
              <a:defRPr/>
            </a:pPr>
            <a:endParaRPr lang="ru-RU" sz="2400" dirty="0">
              <a:latin typeface="Times New Roman" panose="02020603050405020304" pitchFamily="18" charset="0"/>
              <a:cs typeface="Times New Roman" panose="02020603050405020304" pitchFamily="18" charset="0"/>
            </a:endParaRPr>
          </a:p>
        </p:txBody>
      </p:sp>
      <p:sp>
        <p:nvSpPr>
          <p:cNvPr id="21506" name="Rectangle 1"/>
          <p:cNvSpPr>
            <a:spLocks noGrp="1" noChangeArrowheads="1"/>
          </p:cNvSpPr>
          <p:nvPr>
            <p:ph type="body" idx="1"/>
          </p:nvPr>
        </p:nvSpPr>
        <p:spPr>
          <a:xfrm>
            <a:off x="241300" y="1860550"/>
            <a:ext cx="10945813" cy="339725"/>
          </a:xfrm>
        </p:spPr>
        <p:txBody>
          <a:bodyPr anchor="ctr">
            <a:spAutoFit/>
          </a:bodyPr>
          <a:lstStyle/>
          <a:p>
            <a:pPr defTabSz="914400">
              <a:spcBef>
                <a:spcPct val="0"/>
              </a:spcBef>
              <a:spcAft>
                <a:spcPct val="0"/>
              </a:spcAft>
              <a:buClrTx/>
              <a:buSzTx/>
              <a:buFontTx/>
              <a:buNone/>
            </a:pPr>
            <a:endParaRPr lang="ru-RU" sz="1600" smtClean="0">
              <a:solidFill>
                <a:schemeClr val="tx1"/>
              </a:solidFill>
              <a:latin typeface="Arial" charset="0"/>
            </a:endParaRPr>
          </a:p>
        </p:txBody>
      </p:sp>
      <p:sp>
        <p:nvSpPr>
          <p:cNvPr id="21507" name="Прямоугольник 6"/>
          <p:cNvSpPr>
            <a:spLocks noChangeArrowheads="1"/>
          </p:cNvSpPr>
          <p:nvPr/>
        </p:nvSpPr>
        <p:spPr bwMode="auto">
          <a:xfrm>
            <a:off x="338138" y="5335588"/>
            <a:ext cx="11355387" cy="360362"/>
          </a:xfrm>
          <a:prstGeom prst="rect">
            <a:avLst/>
          </a:prstGeom>
          <a:noFill/>
          <a:ln w="9525">
            <a:noFill/>
            <a:miter lim="800000"/>
            <a:headEnd/>
            <a:tailEnd/>
          </a:ln>
        </p:spPr>
        <p:txBody>
          <a:bodyPr>
            <a:spAutoFit/>
          </a:bodyPr>
          <a:lstStyle/>
          <a:p>
            <a:pPr>
              <a:lnSpc>
                <a:spcPct val="115000"/>
              </a:lnSpc>
            </a:pPr>
            <a:endParaRPr lang="ru-RU" sz="1600">
              <a:latin typeface="Calibri" pitchFamily="34" charset="0"/>
              <a:ea typeface="Calibri" pitchFamily="34" charset="0"/>
              <a:cs typeface="Times New Roman" pitchFamily="18" charset="0"/>
            </a:endParaRPr>
          </a:p>
        </p:txBody>
      </p:sp>
      <p:pic>
        <p:nvPicPr>
          <p:cNvPr id="21508" name="Picture 5" descr="http://pedsovet.su/_ld/291/27966111.jp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0" name="Rectangle 6"/>
          <p:cNvSpPr>
            <a:spLocks noChangeArrowheads="1"/>
          </p:cNvSpPr>
          <p:nvPr/>
        </p:nvSpPr>
        <p:spPr bwMode="auto">
          <a:xfrm rot="10800000" flipV="1">
            <a:off x="1692275" y="1153480"/>
            <a:ext cx="9494838" cy="4801314"/>
          </a:xfrm>
          <a:prstGeom prst="rect">
            <a:avLst/>
          </a:prstGeom>
          <a:noFill/>
          <a:ln>
            <a:noFill/>
          </a:ln>
          <a:effectLst/>
          <a:extLst/>
        </p:spPr>
        <p:txBody>
          <a:bodyPr anchor="ctr">
            <a:spAutoFit/>
          </a:bodyPr>
          <a:lstStyle/>
          <a:p>
            <a:pPr algn="ctr"/>
            <a:r>
              <a:rPr lang="ru-RU" b="1" dirty="0">
                <a:solidFill>
                  <a:schemeClr val="bg1"/>
                </a:solidFill>
              </a:rPr>
              <a:t>Психолого-педагогические условия реализации </a:t>
            </a:r>
            <a:r>
              <a:rPr lang="ru-RU" b="1" dirty="0" smtClean="0">
                <a:solidFill>
                  <a:schemeClr val="bg1"/>
                </a:solidFill>
              </a:rPr>
              <a:t>Программы</a:t>
            </a:r>
            <a:endParaRPr lang="ru-RU" dirty="0">
              <a:solidFill>
                <a:schemeClr val="bg1"/>
              </a:solidFill>
            </a:endParaRPr>
          </a:p>
          <a:p>
            <a:pPr lvl="0"/>
            <a:r>
              <a:rPr lang="ru-RU" dirty="0">
                <a:solidFill>
                  <a:schemeClr val="bg1"/>
                </a:solidFill>
              </a:rPr>
              <a:t>уважение взрослых к человеческому достоинству детей, формирование и поддержка их положительной самооценки, уверенности в собственных возможностях и способностях; </a:t>
            </a:r>
          </a:p>
          <a:p>
            <a:pPr lvl="0"/>
            <a:r>
              <a:rPr lang="ru-RU" dirty="0">
                <a:solidFill>
                  <a:schemeClr val="bg1"/>
                </a:solidFill>
              </a:rPr>
              <a:t>использование в образовательной деятельности форм и методов работы с детьми, соответствующих их возрастным и индивидуальным особенностям (недопустимость как искусственного ускорения, так и искусственного замедления развития детей); </a:t>
            </a:r>
          </a:p>
          <a:p>
            <a:pPr lvl="0"/>
            <a:r>
              <a:rPr lang="ru-RU" dirty="0">
                <a:solidFill>
                  <a:schemeClr val="bg1"/>
                </a:solidFill>
              </a:rPr>
              <a:t>построение образовательной деятельности на основе взаимодействия взрослых с детьми, ориентированного на интересы и возможности каждого ребенка и учитывающего социальную ситуацию его развития; </a:t>
            </a:r>
          </a:p>
          <a:p>
            <a:pPr lvl="0"/>
            <a:r>
              <a:rPr lang="ru-RU" dirty="0">
                <a:solidFill>
                  <a:schemeClr val="bg1"/>
                </a:solidFill>
              </a:rPr>
              <a:t>поддержка взрослыми положительного, доброжелательного отношения детей друг к другу и взаимодействия детей друг с другом в разных видах деятельности; </a:t>
            </a:r>
          </a:p>
          <a:p>
            <a:pPr lvl="0"/>
            <a:r>
              <a:rPr lang="ru-RU" dirty="0">
                <a:solidFill>
                  <a:schemeClr val="bg1"/>
                </a:solidFill>
              </a:rPr>
              <a:t>поддержка инициативы и самостоятельности детей в специфических для них видах деятельности; </a:t>
            </a:r>
          </a:p>
          <a:p>
            <a:pPr lvl="0"/>
            <a:r>
              <a:rPr lang="ru-RU" dirty="0">
                <a:solidFill>
                  <a:schemeClr val="bg1"/>
                </a:solidFill>
              </a:rPr>
              <a:t>возможность выбора детьми материалов, видов активности, участников совместной деятельности и общения; </a:t>
            </a:r>
          </a:p>
          <a:p>
            <a:r>
              <a:rPr lang="ru-RU" dirty="0">
                <a:solidFill>
                  <a:schemeClr val="bg1"/>
                </a:solidFill>
              </a:rPr>
              <a:t>защита детей от всех форм физического и психического насилия.</a:t>
            </a:r>
          </a:p>
        </p:txBody>
      </p:sp>
      <p:sp>
        <p:nvSpPr>
          <p:cNvPr id="13" name="Горизонтальный свиток 12"/>
          <p:cNvSpPr/>
          <p:nvPr/>
        </p:nvSpPr>
        <p:spPr>
          <a:xfrm>
            <a:off x="1790400" y="286169"/>
            <a:ext cx="8257241" cy="1033272"/>
          </a:xfrm>
          <a:prstGeom prst="horizontalScroll">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spc="50" dirty="0" smtClean="0">
                <a:ln w="0"/>
                <a:solidFill>
                  <a:schemeClr val="bg2"/>
                </a:solidFill>
                <a:effectLst>
                  <a:innerShdw blurRad="63500" dist="50800" dir="13500000">
                    <a:srgbClr val="000000">
                      <a:alpha val="50000"/>
                    </a:srgbClr>
                  </a:innerShdw>
                </a:effectLst>
              </a:rPr>
              <a:t>III</a:t>
            </a:r>
            <a:r>
              <a:rPr lang="ru-RU" sz="2800" b="1" spc="50" dirty="0" smtClean="0">
                <a:ln w="0"/>
                <a:solidFill>
                  <a:schemeClr val="bg2"/>
                </a:solidFill>
                <a:effectLst>
                  <a:innerShdw blurRad="63500" dist="50800" dir="13500000">
                    <a:srgbClr val="000000">
                      <a:alpha val="50000"/>
                    </a:srgbClr>
                  </a:innerShdw>
                </a:effectLst>
              </a:rPr>
              <a:t>. Организационный раздел</a:t>
            </a:r>
            <a:endParaRPr lang="ru-RU" sz="28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916114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5" name="Объект 2"/>
          <p:cNvSpPr>
            <a:spLocks noGrp="1"/>
          </p:cNvSpPr>
          <p:nvPr>
            <p:ph idx="1"/>
          </p:nvPr>
        </p:nvSpPr>
        <p:spPr>
          <a:xfrm>
            <a:off x="129093" y="86062"/>
            <a:ext cx="11575228" cy="5421854"/>
          </a:xfrm>
        </p:spPr>
        <p:txBody>
          <a:bodyPr/>
          <a:lstStyle/>
          <a:p>
            <a:pPr marL="0" indent="0" algn="ctr">
              <a:spcBef>
                <a:spcPts val="0"/>
              </a:spcBef>
              <a:spcAft>
                <a:spcPts val="0"/>
              </a:spcAft>
            </a:pPr>
            <a:r>
              <a:rPr lang="ru-RU" sz="1800" b="1" dirty="0">
                <a:solidFill>
                  <a:schemeClr val="bg1"/>
                </a:solidFill>
                <a:latin typeface="Arial" panose="020B0604020202020204" pitchFamily="34" charset="0"/>
                <a:cs typeface="Arial" panose="020B0604020202020204" pitchFamily="34" charset="0"/>
              </a:rPr>
              <a:t>Организация развивающей предметно-пространственной среды</a:t>
            </a:r>
            <a:endParaRPr lang="ru-RU" sz="1800" dirty="0">
              <a:solidFill>
                <a:schemeClr val="bg1"/>
              </a:solidFill>
              <a:latin typeface="Arial" panose="020B0604020202020204" pitchFamily="34" charset="0"/>
              <a:cs typeface="Arial" panose="020B0604020202020204" pitchFamily="34" charset="0"/>
            </a:endParaRPr>
          </a:p>
          <a:p>
            <a:pPr marL="0" indent="0" algn="just">
              <a:spcBef>
                <a:spcPts val="0"/>
              </a:spcBef>
              <a:spcAft>
                <a:spcPts val="0"/>
              </a:spcAft>
            </a:pPr>
            <a:r>
              <a:rPr lang="ru-RU" sz="1800" dirty="0">
                <a:solidFill>
                  <a:schemeClr val="bg1"/>
                </a:solidFill>
                <a:latin typeface="Arial" panose="020B0604020202020204" pitchFamily="34" charset="0"/>
                <a:cs typeface="Arial" panose="020B0604020202020204" pitchFamily="34" charset="0"/>
              </a:rPr>
              <a:t> </a:t>
            </a:r>
            <a:r>
              <a:rPr lang="ru-RU" sz="1800" dirty="0" smtClean="0">
                <a:solidFill>
                  <a:schemeClr val="bg1"/>
                </a:solidFill>
                <a:latin typeface="Arial" panose="020B0604020202020204" pitchFamily="34" charset="0"/>
                <a:cs typeface="Arial" panose="020B0604020202020204" pitchFamily="34" charset="0"/>
              </a:rPr>
              <a:t>Насыщенная </a:t>
            </a:r>
            <a:r>
              <a:rPr lang="ru-RU" sz="1800" dirty="0">
                <a:solidFill>
                  <a:schemeClr val="bg1"/>
                </a:solidFill>
                <a:latin typeface="Arial" panose="020B0604020202020204" pitchFamily="34" charset="0"/>
                <a:cs typeface="Arial" panose="020B0604020202020204" pitchFamily="34" charset="0"/>
              </a:rPr>
              <a:t>развивающая предметно-пространственная среда является основой для организации увлекательной, содержательной жизни и разностороннего развития каждого ребенка. В ДОУ создано единое пространство: гармонии среды разных помещений групп, кабинетов и залов, дополнительных кабинетов - коридоров и рекреаций, физкультурного и музыкального залов, участка. </a:t>
            </a:r>
          </a:p>
          <a:p>
            <a:pPr marL="0" indent="0" algn="just">
              <a:spcBef>
                <a:spcPts val="0"/>
              </a:spcBef>
              <a:spcAft>
                <a:spcPts val="0"/>
              </a:spcAft>
            </a:pPr>
            <a:r>
              <a:rPr lang="ru-RU" sz="1800" dirty="0">
                <a:solidFill>
                  <a:schemeClr val="bg1"/>
                </a:solidFill>
                <a:latin typeface="Arial" panose="020B0604020202020204" pitchFamily="34" charset="0"/>
                <a:cs typeface="Arial" panose="020B0604020202020204" pitchFamily="34" charset="0"/>
              </a:rPr>
              <a:t>Вся организация педагогического процесса детского сада предполагает свободу передвижения ребенка по всему зданию, а не только в пределах своего группового помещения. Детям доступны все функциональные пространства детского сада, включая те, которые предназначены для взрослых. Конечно, доступ в помещения для взрослых, например, в методический кабинет, кухню должен быть ограничен, но не закрыт, так как труд взрослых всегда интересен детям. Способность детей-выпускников свободно ориентироваться в пространстве и времени помогает им легко адаптироваться к особенностям школьной жизни</a:t>
            </a:r>
            <a:r>
              <a:rPr lang="ru-RU" sz="1800" dirty="0" smtClean="0">
                <a:solidFill>
                  <a:schemeClr val="bg1"/>
                </a:solidFill>
                <a:latin typeface="Arial" panose="020B0604020202020204" pitchFamily="34" charset="0"/>
                <a:cs typeface="Arial" panose="020B0604020202020204" pitchFamily="34" charset="0"/>
              </a:rPr>
              <a:t>.</a:t>
            </a:r>
          </a:p>
          <a:p>
            <a:pPr marL="0" indent="0" algn="ctr">
              <a:spcBef>
                <a:spcPts val="0"/>
              </a:spcBef>
              <a:spcAft>
                <a:spcPts val="0"/>
              </a:spcAft>
            </a:pPr>
            <a:r>
              <a:rPr lang="ru-RU" sz="1800" b="1" dirty="0">
                <a:solidFill>
                  <a:schemeClr val="bg1"/>
                </a:solidFill>
                <a:latin typeface="Arial" panose="020B0604020202020204" pitchFamily="34" charset="0"/>
                <a:cs typeface="Arial" panose="020B0604020202020204" pitchFamily="34" charset="0"/>
              </a:rPr>
              <a:t>Планирование образовательной деятельности</a:t>
            </a:r>
            <a:endParaRPr lang="ru-RU" sz="1800" dirty="0">
              <a:solidFill>
                <a:schemeClr val="bg1"/>
              </a:solidFill>
              <a:latin typeface="Arial" panose="020B0604020202020204" pitchFamily="34" charset="0"/>
              <a:cs typeface="Arial" panose="020B0604020202020204" pitchFamily="34" charset="0"/>
            </a:endParaRPr>
          </a:p>
          <a:p>
            <a:pPr marL="0" indent="0">
              <a:spcBef>
                <a:spcPts val="0"/>
              </a:spcBef>
              <a:spcAft>
                <a:spcPts val="0"/>
              </a:spcAft>
            </a:pPr>
            <a:r>
              <a:rPr lang="ru-RU" sz="1800" dirty="0">
                <a:solidFill>
                  <a:schemeClr val="bg1"/>
                </a:solidFill>
                <a:latin typeface="Arial" panose="020B0604020202020204" pitchFamily="34" charset="0"/>
                <a:cs typeface="Arial" panose="020B0604020202020204" pitchFamily="34" charset="0"/>
              </a:rPr>
              <a:t> </a:t>
            </a:r>
            <a:r>
              <a:rPr lang="ru-RU" sz="1800" dirty="0" smtClean="0">
                <a:solidFill>
                  <a:schemeClr val="bg1"/>
                </a:solidFill>
                <a:latin typeface="Arial" panose="020B0604020202020204" pitchFamily="34" charset="0"/>
                <a:cs typeface="Arial" panose="020B0604020202020204" pitchFamily="34" charset="0"/>
              </a:rPr>
              <a:t>Программа </a:t>
            </a:r>
            <a:r>
              <a:rPr lang="ru-RU" sz="1800" dirty="0">
                <a:solidFill>
                  <a:schemeClr val="bg1"/>
                </a:solidFill>
                <a:latin typeface="Arial" panose="020B0604020202020204" pitchFamily="34" charset="0"/>
                <a:cs typeface="Arial" panose="020B0604020202020204" pitchFamily="34" charset="0"/>
              </a:rPr>
              <a:t>предусматривает гибкое планирование деятельности, исходя из особенностей реализуемой Программы, условий образовательной деятельности, потребностей, возможностей и готовностей, интересов и инициатив воспитанников и их семей, педагогов и других сотрудников МБДОУ.</a:t>
            </a:r>
          </a:p>
          <a:p>
            <a:pPr marL="0" indent="0">
              <a:spcBef>
                <a:spcPts val="0"/>
              </a:spcBef>
              <a:spcAft>
                <a:spcPts val="0"/>
              </a:spcAft>
            </a:pPr>
            <a:r>
              <a:rPr lang="ru-RU" sz="1800" dirty="0">
                <a:solidFill>
                  <a:schemeClr val="bg1"/>
                </a:solidFill>
                <a:latin typeface="Arial" panose="020B0604020202020204" pitchFamily="34" charset="0"/>
                <a:cs typeface="Arial" panose="020B0604020202020204" pitchFamily="34" charset="0"/>
              </a:rPr>
              <a:t>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психолого-педагогических условий для развития каждого ребенка, в том числе, на формирование РППС.</a:t>
            </a:r>
          </a:p>
        </p:txBody>
      </p:sp>
    </p:spTree>
    <p:extLst>
      <p:ext uri="{BB962C8B-B14F-4D97-AF65-F5344CB8AC3E}">
        <p14:creationId xmlns:p14="http://schemas.microsoft.com/office/powerpoint/2010/main" val="1471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1" name="Rectangle 5"/>
          <p:cNvSpPr>
            <a:spLocks noChangeArrowheads="1"/>
          </p:cNvSpPr>
          <p:nvPr/>
        </p:nvSpPr>
        <p:spPr bwMode="auto">
          <a:xfrm>
            <a:off x="2733675" y="685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ru-RU"/>
          </a:p>
        </p:txBody>
      </p:sp>
      <p:sp>
        <p:nvSpPr>
          <p:cNvPr id="13" name="Rectangle 6"/>
          <p:cNvSpPr>
            <a:spLocks noChangeArrowheads="1"/>
          </p:cNvSpPr>
          <p:nvPr/>
        </p:nvSpPr>
        <p:spPr bwMode="auto">
          <a:xfrm>
            <a:off x="6072481" y="796963"/>
            <a:ext cx="15178103" cy="56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4" name="Объект 1"/>
          <p:cNvSpPr>
            <a:spLocks noGrp="1"/>
          </p:cNvSpPr>
          <p:nvPr>
            <p:ph idx="1"/>
          </p:nvPr>
        </p:nvSpPr>
        <p:spPr>
          <a:xfrm>
            <a:off x="178604" y="176779"/>
            <a:ext cx="5684314" cy="749275"/>
          </a:xfrm>
        </p:spPr>
        <p:txBody>
          <a:bodyPr/>
          <a:lstStyle/>
          <a:p>
            <a:pPr marL="0" indent="0" algn="ctr">
              <a:spcBef>
                <a:spcPts val="0"/>
              </a:spcBef>
              <a:spcAft>
                <a:spcPts val="0"/>
              </a:spcAft>
              <a:buNone/>
            </a:pPr>
            <a:r>
              <a:rPr lang="ru-RU"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Режим деятельности детей </a:t>
            </a:r>
            <a:endPar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spcBef>
                <a:spcPts val="0"/>
              </a:spcBef>
              <a:spcAft>
                <a:spcPts val="0"/>
              </a:spcAft>
              <a:buNone/>
            </a:pPr>
            <a:r>
              <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u-RU"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холодный период</a:t>
            </a:r>
            <a:r>
              <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ctr">
              <a:spcBef>
                <a:spcPts val="0"/>
              </a:spcBef>
              <a:spcAft>
                <a:spcPts val="0"/>
              </a:spcAft>
              <a:buNone/>
            </a:pPr>
            <a:r>
              <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Режим работы группы 10,5 ч.</a:t>
            </a:r>
            <a:endParaRPr lang="ru-RU"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Объект 1"/>
          <p:cNvSpPr txBox="1">
            <a:spLocks/>
          </p:cNvSpPr>
          <p:nvPr/>
        </p:nvSpPr>
        <p:spPr bwMode="auto">
          <a:xfrm>
            <a:off x="6301628" y="118117"/>
            <a:ext cx="5684314" cy="8982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85750" indent="-285750" algn="l" defTabSz="457200" rtl="0" eaLnBrk="0" fontAlgn="base" hangingPunct="0">
              <a:spcBef>
                <a:spcPct val="20000"/>
              </a:spcBef>
              <a:spcAft>
                <a:spcPts val="600"/>
              </a:spcAft>
              <a:buClr>
                <a:schemeClr val="tx1"/>
              </a:buClr>
              <a:buSzPct val="80000"/>
              <a:buFont typeface="Wingdings 3"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spcBef>
                <a:spcPts val="0"/>
              </a:spcBef>
              <a:spcAft>
                <a:spcPts val="0"/>
              </a:spcAft>
              <a:buFont typeface="Wingdings 3" pitchFamily="18" charset="2"/>
              <a:buNone/>
            </a:pPr>
            <a:r>
              <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Режим деятельности детей </a:t>
            </a:r>
          </a:p>
          <a:p>
            <a:pPr marL="0" indent="0" algn="ctr">
              <a:spcBef>
                <a:spcPts val="0"/>
              </a:spcBef>
              <a:spcAft>
                <a:spcPts val="0"/>
              </a:spcAft>
              <a:buFont typeface="Wingdings 3" pitchFamily="18" charset="2"/>
              <a:buNone/>
            </a:pPr>
            <a:r>
              <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(теплый период)</a:t>
            </a:r>
          </a:p>
          <a:p>
            <a:pPr marL="0" indent="0" algn="ctr">
              <a:spcBef>
                <a:spcPts val="0"/>
              </a:spcBef>
              <a:spcAft>
                <a:spcPts val="0"/>
              </a:spcAft>
              <a:buNone/>
            </a:pPr>
            <a:r>
              <a:rPr lang="ru-RU"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Режим работы группы 10,5 </a:t>
            </a:r>
            <a:r>
              <a:rPr lang="ru-RU"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ч.</a:t>
            </a:r>
            <a:endParaRPr lang="ru-RU"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3785488190"/>
              </p:ext>
            </p:extLst>
          </p:nvPr>
        </p:nvGraphicFramePr>
        <p:xfrm>
          <a:off x="178604" y="1143001"/>
          <a:ext cx="5653485" cy="5537497"/>
        </p:xfrm>
        <a:graphic>
          <a:graphicData uri="http://schemas.openxmlformats.org/drawingml/2006/table">
            <a:tbl>
              <a:tblPr>
                <a:tableStyleId>{F5AB1C69-6EDB-4FF4-983F-18BD219EF322}</a:tableStyleId>
              </a:tblPr>
              <a:tblGrid>
                <a:gridCol w="320901">
                  <a:extLst>
                    <a:ext uri="{9D8B030D-6E8A-4147-A177-3AD203B41FA5}">
                      <a16:colId xmlns:a16="http://schemas.microsoft.com/office/drawing/2014/main" val="20000"/>
                    </a:ext>
                  </a:extLst>
                </a:gridCol>
                <a:gridCol w="3389100">
                  <a:extLst>
                    <a:ext uri="{9D8B030D-6E8A-4147-A177-3AD203B41FA5}">
                      <a16:colId xmlns:a16="http://schemas.microsoft.com/office/drawing/2014/main" val="20001"/>
                    </a:ext>
                  </a:extLst>
                </a:gridCol>
                <a:gridCol w="1943484">
                  <a:extLst>
                    <a:ext uri="{9D8B030D-6E8A-4147-A177-3AD203B41FA5}">
                      <a16:colId xmlns:a16="http://schemas.microsoft.com/office/drawing/2014/main" val="20002"/>
                    </a:ext>
                  </a:extLst>
                </a:gridCol>
              </a:tblGrid>
              <a:tr h="203845">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Режимные моменты</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Старшая гр.</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0"/>
                  </a:ext>
                </a:extLst>
              </a:tr>
              <a:tr h="83134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Прием, осмотр, игры, дежурства, индивидуальная, подгрупповая работа (в раннем возрасте - индивидуальный массаж)</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06:00-08:00</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1"/>
                  </a:ext>
                </a:extLst>
              </a:tr>
              <a:tr h="203845">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2</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Утренняя гимнастика</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08:00 (8-10 м)</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2"/>
                  </a:ext>
                </a:extLst>
              </a:tr>
              <a:tr h="203845">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3</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завтраку, завтрак</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08:20-08:40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3"/>
                  </a:ext>
                </a:extLst>
              </a:tr>
              <a:tr h="203845">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4</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Игры, самостоятельная деятельность </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08:40-09:00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4"/>
                  </a:ext>
                </a:extLst>
              </a:tr>
              <a:tr h="619475">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5</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ru-RU" sz="1200" b="1" dirty="0">
                          <a:effectLst/>
                          <a:latin typeface="Arial" panose="020B0604020202020204" pitchFamily="34" charset="0"/>
                          <a:cs typeface="Arial" panose="020B0604020202020204" pitchFamily="34" charset="0"/>
                        </a:rPr>
                        <a:t>Непосредственно образовательная </a:t>
                      </a:r>
                      <a:r>
                        <a:rPr lang="ru-RU" sz="1200" b="1" dirty="0" smtClean="0">
                          <a:effectLst/>
                          <a:latin typeface="Arial" panose="020B0604020202020204" pitchFamily="34" charset="0"/>
                          <a:cs typeface="Arial" panose="020B0604020202020204" pitchFamily="34" charset="0"/>
                        </a:rPr>
                        <a:t>деятельность </a:t>
                      </a:r>
                      <a:r>
                        <a:rPr lang="ru-RU" sz="1200" b="1" baseline="0" dirty="0" smtClean="0">
                          <a:effectLst/>
                          <a:latin typeface="Arial Narrow" panose="020B0606020202030204" pitchFamily="34" charset="0"/>
                        </a:rPr>
                        <a:t>(в том числе занятие с педагогом-психологом по подгруппам 1 раз в неделю)</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09:00-09:20</a:t>
                      </a:r>
                    </a:p>
                    <a:p>
                      <a:pPr algn="ctr">
                        <a:lnSpc>
                          <a:spcPct val="107000"/>
                        </a:lnSpc>
                        <a:spcAft>
                          <a:spcPts val="0"/>
                        </a:spcAft>
                      </a:pPr>
                      <a:r>
                        <a:rPr lang="ru-RU" sz="1200" b="1" dirty="0" smtClean="0">
                          <a:effectLst/>
                          <a:latin typeface="Arial" panose="020B0604020202020204" pitchFamily="34" charset="0"/>
                          <a:cs typeface="Arial" panose="020B0604020202020204" pitchFamily="34" charset="0"/>
                        </a:rPr>
                        <a:t>09:30-09:55</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5"/>
                  </a:ext>
                </a:extLst>
              </a:tr>
              <a:tr h="203845">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6</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Второй завтрак</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10:10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6"/>
                  </a:ext>
                </a:extLst>
              </a:tr>
              <a:tr h="619681">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7</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прогулке, прогулка (игры, наблюдения, труд), возвращение с прогулки</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10:20-12:00</a:t>
                      </a:r>
                    </a:p>
                    <a:p>
                      <a:pPr algn="ctr">
                        <a:lnSpc>
                          <a:spcPct val="107000"/>
                        </a:lnSpc>
                        <a:spcAft>
                          <a:spcPts val="0"/>
                        </a:spcAft>
                      </a:pPr>
                      <a:r>
                        <a:rPr lang="ru-RU" sz="1200" b="1">
                          <a:effectLst/>
                          <a:latin typeface="Arial" panose="020B0604020202020204" pitchFamily="34" charset="0"/>
                          <a:cs typeface="Arial" panose="020B0604020202020204" pitchFamily="34" charset="0"/>
                        </a:rPr>
                        <a:t>(1 ч. 40 мин.)</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7"/>
                  </a:ext>
                </a:extLst>
              </a:tr>
              <a:tr h="203845">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8</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обеду, обед</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12:00-12:30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8"/>
                  </a:ext>
                </a:extLst>
              </a:tr>
              <a:tr h="40801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9</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dirty="0">
                          <a:effectLst/>
                          <a:latin typeface="Arial" panose="020B0604020202020204" pitchFamily="34" charset="0"/>
                          <a:cs typeface="Arial" panose="020B0604020202020204" pitchFamily="34" charset="0"/>
                        </a:rPr>
                        <a:t>Подготовка ко сну, сон</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12:30-15:00</a:t>
                      </a:r>
                    </a:p>
                    <a:p>
                      <a:pPr algn="ctr">
                        <a:lnSpc>
                          <a:spcPct val="107000"/>
                        </a:lnSpc>
                        <a:spcAft>
                          <a:spcPts val="0"/>
                        </a:spcAft>
                      </a:pPr>
                      <a:r>
                        <a:rPr lang="ru-RU" sz="1200" b="1">
                          <a:effectLst/>
                          <a:latin typeface="Arial" panose="020B0604020202020204" pitchFamily="34" charset="0"/>
                          <a:cs typeface="Arial" panose="020B0604020202020204" pitchFamily="34" charset="0"/>
                        </a:rPr>
                        <a:t>(2 ч. 30 мин.)</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09"/>
                  </a:ext>
                </a:extLst>
              </a:tr>
              <a:tr h="40801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dirty="0">
                          <a:effectLst/>
                          <a:latin typeface="Arial" panose="020B0604020202020204" pitchFamily="34" charset="0"/>
                          <a:cs typeface="Arial" panose="020B0604020202020204" pitchFamily="34" charset="0"/>
                        </a:rPr>
                        <a:t>Постепенный подъем, воздушные процедуры, гимнастика после сна, игры</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15:00-15:30</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10"/>
                  </a:ext>
                </a:extLst>
              </a:tr>
              <a:tr h="40801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11</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полднику, полдник, самостоятельная деятельность, игры</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15:30-16:00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11"/>
                  </a:ext>
                </a:extLst>
              </a:tr>
              <a:tr h="40801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12</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Непосредственно образовательная деятельность </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16:00-16:25</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12"/>
                  </a:ext>
                </a:extLst>
              </a:tr>
              <a:tr h="40801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13</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прогулке, прогулка</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16:25-18:00</a:t>
                      </a:r>
                    </a:p>
                    <a:p>
                      <a:pPr algn="ctr">
                        <a:lnSpc>
                          <a:spcPct val="107000"/>
                        </a:lnSpc>
                        <a:spcAft>
                          <a:spcPts val="0"/>
                        </a:spcAft>
                      </a:pPr>
                      <a:r>
                        <a:rPr lang="ru-RU" sz="1200" b="1">
                          <a:effectLst/>
                          <a:latin typeface="Arial" panose="020B0604020202020204" pitchFamily="34" charset="0"/>
                          <a:cs typeface="Arial" panose="020B0604020202020204" pitchFamily="34" charset="0"/>
                        </a:rPr>
                        <a:t>(1 ч. 35 мин.)</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13"/>
                  </a:ext>
                </a:extLst>
              </a:tr>
              <a:tr h="203845">
                <a:tc gridSpan="2">
                  <a:txBody>
                    <a:bodyPr/>
                    <a:lstStyle/>
                    <a:p>
                      <a:pPr algn="r">
                        <a:lnSpc>
                          <a:spcPct val="107000"/>
                        </a:lnSpc>
                        <a:spcAft>
                          <a:spcPts val="0"/>
                        </a:spcAft>
                      </a:pPr>
                      <a:r>
                        <a:rPr lang="ru-RU" sz="1200" b="1" kern="0">
                          <a:effectLst/>
                          <a:latin typeface="Arial" panose="020B0604020202020204" pitchFamily="34" charset="0"/>
                          <a:cs typeface="Arial" panose="020B0604020202020204" pitchFamily="34" charset="0"/>
                        </a:rPr>
                        <a:t>Общее время прогулки</a:t>
                      </a:r>
                      <a:endParaRPr lang="ru-RU" sz="1200" b="1" i="1" kern="0">
                        <a:solidFill>
                          <a:srgbClr val="000080"/>
                        </a:solidFill>
                        <a:effectLst/>
                        <a:latin typeface="Arial" panose="020B0604020202020204" pitchFamily="34" charset="0"/>
                        <a:ea typeface="Times New Roman" panose="02020603050405020304" pitchFamily="18" charset="0"/>
                        <a:cs typeface="Arial" panose="020B0604020202020204" pitchFamily="34" charset="0"/>
                      </a:endParaRPr>
                    </a:p>
                  </a:txBody>
                  <a:tcPr marL="52778" marR="52778" marT="0" marB="0" anchor="ctr"/>
                </a:tc>
                <a:tc hMerge="1">
                  <a:txBody>
                    <a:bodyPr/>
                    <a:lstStyle/>
                    <a:p>
                      <a:endParaRPr lang="ru-RU"/>
                    </a:p>
                  </a:txBody>
                  <a:tcP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3 ч. 15 мин.</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2778" marR="52778" marT="0" marB="0" anchor="ctr"/>
                </a:tc>
                <a:extLst>
                  <a:ext uri="{0D108BD9-81ED-4DB2-BD59-A6C34878D82A}">
                    <a16:rowId xmlns:a16="http://schemas.microsoft.com/office/drawing/2014/main" val="10014"/>
                  </a:ext>
                </a:extLst>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170684651"/>
              </p:ext>
            </p:extLst>
          </p:nvPr>
        </p:nvGraphicFramePr>
        <p:xfrm>
          <a:off x="6057066" y="1142999"/>
          <a:ext cx="5913461" cy="5537500"/>
        </p:xfrm>
        <a:graphic>
          <a:graphicData uri="http://schemas.openxmlformats.org/drawingml/2006/table">
            <a:tbl>
              <a:tblPr firstRow="1" firstCol="1" lastRow="1" lastCol="1" bandRow="1" bandCol="1">
                <a:tableStyleId>{22838BEF-8BB2-4498-84A7-C5851F593DF1}</a:tableStyleId>
              </a:tblPr>
              <a:tblGrid>
                <a:gridCol w="289266">
                  <a:extLst>
                    <a:ext uri="{9D8B030D-6E8A-4147-A177-3AD203B41FA5}">
                      <a16:colId xmlns:a16="http://schemas.microsoft.com/office/drawing/2014/main" val="20000"/>
                    </a:ext>
                  </a:extLst>
                </a:gridCol>
                <a:gridCol w="3556196">
                  <a:extLst>
                    <a:ext uri="{9D8B030D-6E8A-4147-A177-3AD203B41FA5}">
                      <a16:colId xmlns:a16="http://schemas.microsoft.com/office/drawing/2014/main" val="20001"/>
                    </a:ext>
                  </a:extLst>
                </a:gridCol>
                <a:gridCol w="2067999">
                  <a:extLst>
                    <a:ext uri="{9D8B030D-6E8A-4147-A177-3AD203B41FA5}">
                      <a16:colId xmlns:a16="http://schemas.microsoft.com/office/drawing/2014/main" val="20002"/>
                    </a:ext>
                  </a:extLst>
                </a:gridCol>
              </a:tblGrid>
              <a:tr h="229152">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Режимные моменты</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Старшая гр.</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0"/>
                  </a:ext>
                </a:extLst>
              </a:tr>
              <a:tr h="463301">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Прием, осмотр, игры, индивидуальная, подгрупповая работа с детьми</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06:00-07:00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1"/>
                  </a:ext>
                </a:extLst>
              </a:tr>
              <a:tr h="700971">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2</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dirty="0">
                          <a:effectLst/>
                          <a:latin typeface="Arial" panose="020B0604020202020204" pitchFamily="34" charset="0"/>
                          <a:cs typeface="Arial" panose="020B0604020202020204" pitchFamily="34" charset="0"/>
                        </a:rPr>
                        <a:t>Утренняя прогулка, утренняя гимнастика на воздухе, возвращение с прогулки</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07:00-08:30</a:t>
                      </a:r>
                    </a:p>
                    <a:p>
                      <a:pPr algn="ctr">
                        <a:lnSpc>
                          <a:spcPct val="107000"/>
                        </a:lnSpc>
                        <a:spcAft>
                          <a:spcPts val="0"/>
                        </a:spcAft>
                      </a:pPr>
                      <a:r>
                        <a:rPr lang="ru-RU" sz="1200" b="1">
                          <a:effectLst/>
                          <a:latin typeface="Arial" panose="020B0604020202020204" pitchFamily="34" charset="0"/>
                          <a:cs typeface="Arial" panose="020B0604020202020204" pitchFamily="34" charset="0"/>
                        </a:rPr>
                        <a:t>(8-10 мин.)</a:t>
                      </a:r>
                    </a:p>
                    <a:p>
                      <a:pPr algn="ctr">
                        <a:lnSpc>
                          <a:spcPct val="107000"/>
                        </a:lnSpc>
                        <a:spcAft>
                          <a:spcPts val="0"/>
                        </a:spcAft>
                      </a:pPr>
                      <a:r>
                        <a:rPr lang="ru-RU" sz="1200" b="1">
                          <a:effectLst/>
                          <a:latin typeface="Arial" panose="020B0604020202020204" pitchFamily="34" charset="0"/>
                          <a:cs typeface="Arial" panose="020B0604020202020204" pitchFamily="34" charset="0"/>
                        </a:rPr>
                        <a:t>(1 ч. 30 м.)</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2"/>
                  </a:ext>
                </a:extLst>
              </a:tr>
              <a:tr h="229152">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3</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завтраку, завтрак</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08:30-09:00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3"/>
                  </a:ext>
                </a:extLst>
              </a:tr>
              <a:tr h="229152">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4</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Игры, самостоятельная деятельность</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09:00-10:00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4"/>
                  </a:ext>
                </a:extLst>
              </a:tr>
              <a:tr h="229152">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5</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Второй завтрак</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10:30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5"/>
                  </a:ext>
                </a:extLst>
              </a:tr>
              <a:tr h="1145296">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6</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dirty="0">
                          <a:effectLst/>
                          <a:latin typeface="Arial" panose="020B0604020202020204" pitchFamily="34" charset="0"/>
                          <a:cs typeface="Arial" panose="020B0604020202020204" pitchFamily="34" charset="0"/>
                        </a:rPr>
                        <a:t>Подготовка к прогулке, прогулка, развлечения и праздники на воздухе, воздушные, солнечные процедуры, возвращение с прогулки, водные процедуры</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10:20-12:10</a:t>
                      </a:r>
                    </a:p>
                    <a:p>
                      <a:pPr algn="ctr">
                        <a:lnSpc>
                          <a:spcPct val="107000"/>
                        </a:lnSpc>
                        <a:spcAft>
                          <a:spcPts val="0"/>
                        </a:spcAft>
                      </a:pPr>
                      <a:r>
                        <a:rPr lang="ru-RU" sz="1200" b="1">
                          <a:effectLst/>
                          <a:latin typeface="Arial" panose="020B0604020202020204" pitchFamily="34" charset="0"/>
                          <a:cs typeface="Arial" panose="020B0604020202020204" pitchFamily="34" charset="0"/>
                        </a:rPr>
                        <a:t>(1 ч. 40 мин.)</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6"/>
                  </a:ext>
                </a:extLst>
              </a:tr>
              <a:tr h="229152">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7</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обеду, обед</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12:10-12:40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7"/>
                  </a:ext>
                </a:extLst>
              </a:tr>
              <a:tr h="463209">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8</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ко сну, сон</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12:40-15:00</a:t>
                      </a:r>
                    </a:p>
                    <a:p>
                      <a:pPr algn="ctr">
                        <a:lnSpc>
                          <a:spcPct val="107000"/>
                        </a:lnSpc>
                        <a:spcAft>
                          <a:spcPts val="0"/>
                        </a:spcAft>
                      </a:pPr>
                      <a:r>
                        <a:rPr lang="ru-RU" sz="1200" b="1">
                          <a:effectLst/>
                          <a:latin typeface="Arial" panose="020B0604020202020204" pitchFamily="34" charset="0"/>
                          <a:cs typeface="Arial" panose="020B0604020202020204" pitchFamily="34" charset="0"/>
                        </a:rPr>
                        <a:t>(2 ч. 20 м.)</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8"/>
                  </a:ext>
                </a:extLst>
              </a:tr>
              <a:tr h="463301">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9</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Постепенный подъем, воздушные процедуры, гимнастика после сна</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15:00-15:40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09"/>
                  </a:ext>
                </a:extLst>
              </a:tr>
              <a:tr h="463301">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полднику, полдник, самостоятельная деятельность, игры</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15:40-16:00</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10"/>
                  </a:ext>
                </a:extLst>
              </a:tr>
              <a:tr h="463209">
                <a:tc>
                  <a:txBody>
                    <a:bodyPr/>
                    <a:lstStyle/>
                    <a:p>
                      <a:pPr algn="ctr">
                        <a:lnSpc>
                          <a:spcPct val="107000"/>
                        </a:lnSpc>
                        <a:spcAft>
                          <a:spcPts val="0"/>
                        </a:spcAft>
                      </a:pPr>
                      <a:r>
                        <a:rPr lang="ru-RU" sz="1200" b="1">
                          <a:effectLst/>
                          <a:latin typeface="Arial" panose="020B0604020202020204" pitchFamily="34" charset="0"/>
                          <a:cs typeface="Arial" panose="020B0604020202020204" pitchFamily="34" charset="0"/>
                        </a:rPr>
                        <a:t>11</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just">
                        <a:lnSpc>
                          <a:spcPct val="107000"/>
                        </a:lnSpc>
                        <a:spcAft>
                          <a:spcPts val="0"/>
                        </a:spcAft>
                      </a:pPr>
                      <a:r>
                        <a:rPr lang="ru-RU" sz="1200" b="1">
                          <a:effectLst/>
                          <a:latin typeface="Arial" panose="020B0604020202020204" pitchFamily="34" charset="0"/>
                          <a:cs typeface="Arial" panose="020B0604020202020204" pitchFamily="34" charset="0"/>
                        </a:rPr>
                        <a:t>Подготовка к прогулке, прогулка</a:t>
                      </a:r>
                      <a:endParaRPr lang="ru-RU" sz="1200" b="1">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16:00-18:00</a:t>
                      </a:r>
                    </a:p>
                    <a:p>
                      <a:pPr algn="ctr">
                        <a:lnSpc>
                          <a:spcPct val="107000"/>
                        </a:lnSpc>
                        <a:spcAft>
                          <a:spcPts val="0"/>
                        </a:spcAft>
                      </a:pPr>
                      <a:r>
                        <a:rPr lang="ru-RU" sz="1200" b="1" dirty="0">
                          <a:effectLst/>
                          <a:latin typeface="Arial" panose="020B0604020202020204" pitchFamily="34" charset="0"/>
                          <a:cs typeface="Arial" panose="020B0604020202020204" pitchFamily="34" charset="0"/>
                        </a:rPr>
                        <a:t>(2 ч.)</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11"/>
                  </a:ext>
                </a:extLst>
              </a:tr>
              <a:tr h="229152">
                <a:tc gridSpan="2">
                  <a:txBody>
                    <a:bodyPr/>
                    <a:lstStyle/>
                    <a:p>
                      <a:pPr algn="r">
                        <a:lnSpc>
                          <a:spcPct val="107000"/>
                        </a:lnSpc>
                        <a:spcAft>
                          <a:spcPts val="0"/>
                        </a:spcAft>
                      </a:pPr>
                      <a:r>
                        <a:rPr lang="ru-RU" sz="1200" b="1" dirty="0">
                          <a:effectLst/>
                          <a:latin typeface="Arial" panose="020B0604020202020204" pitchFamily="34" charset="0"/>
                          <a:cs typeface="Arial" panose="020B0604020202020204" pitchFamily="34" charset="0"/>
                        </a:rPr>
                        <a:t>Общее время прогулки</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tc hMerge="1">
                  <a:txBody>
                    <a:bodyPr/>
                    <a:lstStyle/>
                    <a:p>
                      <a:endParaRPr lang="ru-RU"/>
                    </a:p>
                  </a:txBody>
                  <a:tcPr/>
                </a:tc>
                <a:tc>
                  <a:txBody>
                    <a:bodyPr/>
                    <a:lstStyle/>
                    <a:p>
                      <a:pPr algn="ctr">
                        <a:lnSpc>
                          <a:spcPct val="107000"/>
                        </a:lnSpc>
                        <a:spcAft>
                          <a:spcPts val="0"/>
                        </a:spcAft>
                      </a:pPr>
                      <a:r>
                        <a:rPr lang="ru-RU" sz="1200" b="1" dirty="0">
                          <a:effectLst/>
                          <a:latin typeface="Arial" panose="020B0604020202020204" pitchFamily="34" charset="0"/>
                          <a:cs typeface="Arial" panose="020B0604020202020204" pitchFamily="34" charset="0"/>
                        </a:rPr>
                        <a:t>5 ч. 10 минут</a:t>
                      </a:r>
                      <a:endParaRPr lang="ru-RU" sz="1200" b="1" dirty="0">
                        <a:effectLst/>
                        <a:latin typeface="Arial" panose="020B0604020202020204" pitchFamily="34" charset="0"/>
                        <a:ea typeface="Calibri" panose="020F0502020204030204" pitchFamily="34" charset="0"/>
                        <a:cs typeface="Arial" panose="020B0604020202020204" pitchFamily="34" charset="0"/>
                      </a:endParaRPr>
                    </a:p>
                  </a:txBody>
                  <a:tcPr marL="55073" marR="55073" marT="0"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22532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3" name="Rectangle 6"/>
          <p:cNvSpPr>
            <a:spLocks noChangeArrowheads="1"/>
          </p:cNvSpPr>
          <p:nvPr/>
        </p:nvSpPr>
        <p:spPr bwMode="auto">
          <a:xfrm>
            <a:off x="6072481" y="796963"/>
            <a:ext cx="15178103" cy="56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4" name="Прямоугольник 2"/>
          <p:cNvSpPr>
            <a:spLocks noChangeArrowheads="1"/>
          </p:cNvSpPr>
          <p:nvPr/>
        </p:nvSpPr>
        <p:spPr bwMode="auto">
          <a:xfrm>
            <a:off x="345546" y="214902"/>
            <a:ext cx="11485898" cy="480901"/>
          </a:xfrm>
          <a:prstGeom prst="rect">
            <a:avLst/>
          </a:prstGeom>
          <a:noFill/>
          <a:ln w="9525">
            <a:noFill/>
            <a:miter lim="800000"/>
            <a:headEnd/>
            <a:tailEnd/>
          </a:ln>
        </p:spPr>
        <p:txBody>
          <a:bodyPr wrap="square">
            <a:spAutoFit/>
          </a:bodyPr>
          <a:lstStyle/>
          <a:p>
            <a:pPr algn="ctr">
              <a:lnSpc>
                <a:spcPct val="115000"/>
              </a:lnSpc>
            </a:pPr>
            <a:r>
              <a:rPr lang="ru-RU" sz="2400" b="1" dirty="0">
                <a:solidFill>
                  <a:srgbClr val="000000"/>
                </a:solidFill>
                <a:latin typeface="Arial" panose="020B0604020202020204" pitchFamily="34" charset="0"/>
                <a:ea typeface="Calibri" pitchFamily="34" charset="0"/>
                <a:cs typeface="Arial" panose="020B0604020202020204" pitchFamily="34" charset="0"/>
              </a:rPr>
              <a:t>Учебный план </a:t>
            </a:r>
            <a:r>
              <a:rPr lang="ru-RU" sz="2400" b="1" dirty="0" smtClean="0">
                <a:solidFill>
                  <a:srgbClr val="000000"/>
                </a:solidFill>
                <a:latin typeface="Arial" panose="020B0604020202020204" pitchFamily="34" charset="0"/>
                <a:ea typeface="Calibri" pitchFamily="34" charset="0"/>
                <a:cs typeface="Arial" panose="020B0604020202020204" pitchFamily="34" charset="0"/>
              </a:rPr>
              <a:t>старшей группы № </a:t>
            </a:r>
            <a:r>
              <a:rPr lang="ru-RU" sz="2400" b="1" smtClean="0">
                <a:solidFill>
                  <a:srgbClr val="000000"/>
                </a:solidFill>
                <a:latin typeface="Arial" panose="020B0604020202020204" pitchFamily="34" charset="0"/>
                <a:ea typeface="Calibri" pitchFamily="34" charset="0"/>
                <a:cs typeface="Arial" panose="020B0604020202020204" pitchFamily="34" charset="0"/>
              </a:rPr>
              <a:t>1 (7)</a:t>
            </a:r>
            <a:endParaRPr lang="ru-RU" dirty="0">
              <a:latin typeface="Arial" panose="020B0604020202020204" pitchFamily="34" charset="0"/>
              <a:ea typeface="Calibri" pitchFamily="34" charset="0"/>
              <a:cs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023895259"/>
              </p:ext>
            </p:extLst>
          </p:nvPr>
        </p:nvGraphicFramePr>
        <p:xfrm>
          <a:off x="156116" y="695797"/>
          <a:ext cx="11909504" cy="5880555"/>
        </p:xfrm>
        <a:graphic>
          <a:graphicData uri="http://schemas.openxmlformats.org/drawingml/2006/table">
            <a:tbl>
              <a:tblPr firstRow="1" firstCol="1" bandRow="1">
                <a:tableStyleId>{7DF18680-E054-41AD-8BC1-D1AEF772440D}</a:tableStyleId>
              </a:tblPr>
              <a:tblGrid>
                <a:gridCol w="862082">
                  <a:extLst>
                    <a:ext uri="{9D8B030D-6E8A-4147-A177-3AD203B41FA5}">
                      <a16:colId xmlns:a16="http://schemas.microsoft.com/office/drawing/2014/main" val="20000"/>
                    </a:ext>
                  </a:extLst>
                </a:gridCol>
                <a:gridCol w="6698697">
                  <a:extLst>
                    <a:ext uri="{9D8B030D-6E8A-4147-A177-3AD203B41FA5}">
                      <a16:colId xmlns:a16="http://schemas.microsoft.com/office/drawing/2014/main" val="20001"/>
                    </a:ext>
                  </a:extLst>
                </a:gridCol>
                <a:gridCol w="4348725">
                  <a:extLst>
                    <a:ext uri="{9D8B030D-6E8A-4147-A177-3AD203B41FA5}">
                      <a16:colId xmlns:a16="http://schemas.microsoft.com/office/drawing/2014/main" val="20002"/>
                    </a:ext>
                  </a:extLst>
                </a:gridCol>
              </a:tblGrid>
              <a:tr h="537145">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Вид деятельности</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Количество образовательных ситуаций и занятий в неделю</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00"/>
                  </a:ext>
                </a:extLst>
              </a:tr>
              <a:tr h="216882">
                <a:tc gridSpan="3">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Основные виды деятельности</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1</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gridSpan="2">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Двигательная деятельность</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hMerge="1">
                  <a:txBody>
                    <a:bodyPr/>
                    <a:lstStyle/>
                    <a:p>
                      <a:endParaRPr lang="ru-RU"/>
                    </a:p>
                  </a:txBody>
                  <a:tcPr/>
                </a:tc>
                <a:extLst>
                  <a:ext uri="{0D108BD9-81ED-4DB2-BD59-A6C34878D82A}">
                    <a16:rowId xmlns:a16="http://schemas.microsoft.com/office/drawing/2014/main" val="10002"/>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1.1</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Занятие физической культурой</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2 </a:t>
                      </a:r>
                      <a:r>
                        <a:rPr lang="ru-RU" sz="1400" b="1" dirty="0" smtClean="0">
                          <a:effectLst/>
                          <a:latin typeface="Arial" panose="020B0604020202020204" pitchFamily="34" charset="0"/>
                          <a:cs typeface="Arial" panose="020B0604020202020204" pitchFamily="34" charset="0"/>
                        </a:rPr>
                        <a:t>занятия</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03"/>
                  </a:ext>
                </a:extLst>
              </a:tr>
              <a:tr h="358096">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1.2</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Занятие физической культурой на открытом воздухе</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smtClean="0">
                          <a:effectLst/>
                          <a:latin typeface="Arial" panose="020B0604020202020204" pitchFamily="34" charset="0"/>
                          <a:cs typeface="Arial" panose="020B0604020202020204" pitchFamily="34" charset="0"/>
                        </a:rPr>
                        <a:t>1 занятие</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04"/>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2</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gridSpan="2">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Коммуникативная деятельность</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hMerge="1">
                  <a:txBody>
                    <a:bodyPr/>
                    <a:lstStyle/>
                    <a:p>
                      <a:endParaRPr lang="ru-RU"/>
                    </a:p>
                  </a:txBody>
                  <a:tcPr/>
                </a:tc>
                <a:extLst>
                  <a:ext uri="{0D108BD9-81ED-4DB2-BD59-A6C34878D82A}">
                    <a16:rowId xmlns:a16="http://schemas.microsoft.com/office/drawing/2014/main" val="10005"/>
                  </a:ext>
                </a:extLst>
              </a:tr>
              <a:tr h="537145">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2.1</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развитие речи</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2 образовательные ситуации, а также во всех образовательных ситуациях</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06"/>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2.2</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подготовка к обучению грамоте</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0,5 образовательной ситуации</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07"/>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3</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gridSpan="2">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Познавательно-исследовательская деятельность</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hMerge="1">
                  <a:txBody>
                    <a:bodyPr/>
                    <a:lstStyle/>
                    <a:p>
                      <a:endParaRPr lang="ru-RU"/>
                    </a:p>
                  </a:txBody>
                  <a:tcPr/>
                </a:tc>
                <a:extLst>
                  <a:ext uri="{0D108BD9-81ED-4DB2-BD59-A6C34878D82A}">
                    <a16:rowId xmlns:a16="http://schemas.microsoft.com/office/drawing/2014/main" val="10008"/>
                  </a:ext>
                </a:extLst>
              </a:tr>
              <a:tr h="537145">
                <a:tc>
                  <a:txBody>
                    <a:bodyPr/>
                    <a:lstStyle/>
                    <a:p>
                      <a:pPr algn="ctr">
                        <a:lnSpc>
                          <a:spcPct val="107000"/>
                        </a:lnSpc>
                        <a:spcAft>
                          <a:spcPts val="800"/>
                        </a:spcAft>
                      </a:pPr>
                      <a:r>
                        <a:rPr lang="ru-RU" sz="1400" b="1">
                          <a:effectLst/>
                          <a:latin typeface="Arial" panose="020B0604020202020204" pitchFamily="34" charset="0"/>
                          <a:cs typeface="Arial" panose="020B0604020202020204" pitchFamily="34" charset="0"/>
                        </a:rPr>
                        <a:t>3.1</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исследование объектов живой и неживой природы, экспериментирование, познание предметного </a:t>
                      </a:r>
                      <a:r>
                        <a:rPr lang="ru-RU" sz="1400" b="1" dirty="0" smtClean="0">
                          <a:effectLst/>
                          <a:latin typeface="Arial" panose="020B0604020202020204" pitchFamily="34" charset="0"/>
                          <a:cs typeface="Arial" panose="020B0604020202020204" pitchFamily="34" charset="0"/>
                        </a:rPr>
                        <a:t>мира, освоение</a:t>
                      </a:r>
                      <a:r>
                        <a:rPr lang="ru-RU" sz="1400" b="1" baseline="0" dirty="0" smtClean="0">
                          <a:effectLst/>
                          <a:latin typeface="Arial" panose="020B0604020202020204" pitchFamily="34" charset="0"/>
                          <a:cs typeface="Arial" panose="020B0604020202020204" pitchFamily="34" charset="0"/>
                        </a:rPr>
                        <a:t> безопасного поведения</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rowSpan="2">
                  <a:txBody>
                    <a:bodyPr/>
                    <a:lstStyle/>
                    <a:p>
                      <a:pPr algn="ctr">
                        <a:lnSpc>
                          <a:spcPct val="107000"/>
                        </a:lnSpc>
                        <a:spcAft>
                          <a:spcPts val="0"/>
                        </a:spcAft>
                      </a:pPr>
                      <a:r>
                        <a:rPr lang="ru-RU" sz="1400" b="1" dirty="0" smtClean="0">
                          <a:effectLst/>
                          <a:latin typeface="Arial" panose="020B0604020202020204" pitchFamily="34" charset="0"/>
                          <a:cs typeface="Arial" panose="020B0604020202020204" pitchFamily="34" charset="0"/>
                        </a:rPr>
                        <a:t>1 </a:t>
                      </a:r>
                      <a:r>
                        <a:rPr lang="ru-RU" sz="1400" b="1" dirty="0">
                          <a:effectLst/>
                          <a:latin typeface="Arial" panose="020B0604020202020204" pitchFamily="34" charset="0"/>
                          <a:cs typeface="Arial" panose="020B0604020202020204" pitchFamily="34" charset="0"/>
                        </a:rPr>
                        <a:t>образовательной ситуации</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09"/>
                  </a:ext>
                </a:extLst>
              </a:tr>
              <a:tr h="0">
                <a:tc>
                  <a:txBody>
                    <a:bodyPr/>
                    <a:lstStyle/>
                    <a:p>
                      <a:pPr algn="ctr">
                        <a:lnSpc>
                          <a:spcPct val="107000"/>
                        </a:lnSpc>
                        <a:spcAft>
                          <a:spcPts val="0"/>
                        </a:spcAft>
                      </a:pPr>
                      <a:endParaRPr lang="ru-RU" sz="1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endParaRPr lang="ru-RU" sz="1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vMerge="1">
                  <a:txBody>
                    <a:bodyPr/>
                    <a:lstStyle/>
                    <a:p>
                      <a:endParaRPr lang="ru-RU"/>
                    </a:p>
                  </a:txBody>
                  <a:tcPr/>
                </a:tc>
                <a:extLst>
                  <a:ext uri="{0D108BD9-81ED-4DB2-BD59-A6C34878D82A}">
                    <a16:rowId xmlns:a16="http://schemas.microsoft.com/office/drawing/2014/main" val="10010"/>
                  </a:ext>
                </a:extLst>
              </a:tr>
              <a:tr h="217011">
                <a:tc>
                  <a:txBody>
                    <a:bodyPr/>
                    <a:lstStyle/>
                    <a:p>
                      <a:pPr algn="ctr">
                        <a:lnSpc>
                          <a:spcPct val="107000"/>
                        </a:lnSpc>
                        <a:spcAft>
                          <a:spcPts val="0"/>
                        </a:spcAft>
                      </a:pPr>
                      <a:r>
                        <a:rPr lang="ru-RU" sz="1400" b="1" dirty="0" smtClean="0">
                          <a:effectLst/>
                          <a:latin typeface="Arial" panose="020B0604020202020204" pitchFamily="34" charset="0"/>
                          <a:cs typeface="Arial" panose="020B0604020202020204" pitchFamily="34" charset="0"/>
                        </a:rPr>
                        <a:t>3.2</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ru-RU" sz="1400" b="1" dirty="0" smtClean="0">
                          <a:effectLst/>
                          <a:latin typeface="Arial" panose="020B0604020202020204" pitchFamily="34" charset="0"/>
                          <a:cs typeface="Arial" panose="020B0604020202020204" pitchFamily="34" charset="0"/>
                        </a:rPr>
                        <a:t>познание социального мира</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smtClean="0">
                          <a:effectLst/>
                          <a:latin typeface="Arial" panose="020B0604020202020204" pitchFamily="34" charset="0"/>
                          <a:cs typeface="Arial" panose="020B0604020202020204" pitchFamily="34" charset="0"/>
                        </a:rPr>
                        <a:t>1 </a:t>
                      </a:r>
                      <a:r>
                        <a:rPr lang="ru-RU" sz="1400" b="1" dirty="0">
                          <a:effectLst/>
                          <a:latin typeface="Arial" panose="020B0604020202020204" pitchFamily="34" charset="0"/>
                          <a:cs typeface="Arial" panose="020B0604020202020204" pitchFamily="34" charset="0"/>
                        </a:rPr>
                        <a:t>образовательной ситуации</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1"/>
                  </a:ext>
                </a:extLst>
              </a:tr>
              <a:tr h="109646">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3.4</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математическое </a:t>
                      </a:r>
                      <a:r>
                        <a:rPr lang="ru-RU" sz="1400" b="1">
                          <a:effectLst/>
                          <a:latin typeface="Arial" panose="020B0604020202020204" pitchFamily="34" charset="0"/>
                          <a:cs typeface="Arial" panose="020B0604020202020204" pitchFamily="34" charset="0"/>
                        </a:rPr>
                        <a:t>и </a:t>
                      </a:r>
                      <a:r>
                        <a:rPr lang="ru-RU" sz="1400" b="1" smtClean="0">
                          <a:effectLst/>
                          <a:latin typeface="Arial" panose="020B0604020202020204" pitchFamily="34" charset="0"/>
                          <a:cs typeface="Arial" panose="020B0604020202020204" pitchFamily="34" charset="0"/>
                        </a:rPr>
                        <a:t>сенсорное развитие</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1 образовательная ситуация</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2"/>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4</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gridSpan="2">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Изобразительная деятельность и конструирование</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hMerge="1">
                  <a:txBody>
                    <a:bodyPr/>
                    <a:lstStyle/>
                    <a:p>
                      <a:endParaRPr lang="ru-RU"/>
                    </a:p>
                  </a:txBody>
                  <a:tcPr/>
                </a:tc>
                <a:extLst>
                  <a:ext uri="{0D108BD9-81ED-4DB2-BD59-A6C34878D82A}">
                    <a16:rowId xmlns:a16="http://schemas.microsoft.com/office/drawing/2014/main" val="10013"/>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4.1</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рисование</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1 образовательная ситуация</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4"/>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4.2</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лепка</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1 образовательная ситуация</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5"/>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4.3</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аппликация</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0,5 образовательной ситуации</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6"/>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4.4</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конструктивная деятельность</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0,5 образовательной ситуации</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7"/>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5</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Музыкальная деятельность</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2 музыкальных занятия</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8"/>
                  </a:ext>
                </a:extLst>
              </a:tr>
              <a:tr h="217011">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6</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Чтение художественной литературы</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a:txBody>
                    <a:bodyPr/>
                    <a:lstStyle/>
                    <a:p>
                      <a:pPr algn="ctr">
                        <a:lnSpc>
                          <a:spcPct val="107000"/>
                        </a:lnSpc>
                        <a:spcAft>
                          <a:spcPts val="0"/>
                        </a:spcAft>
                      </a:pPr>
                      <a:r>
                        <a:rPr lang="ru-RU" sz="1400" b="1" dirty="0">
                          <a:effectLst/>
                          <a:latin typeface="Arial" panose="020B0604020202020204" pitchFamily="34" charset="0"/>
                          <a:cs typeface="Arial" panose="020B0604020202020204" pitchFamily="34" charset="0"/>
                        </a:rPr>
                        <a:t>0,5 образовательной ситуации</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19"/>
                  </a:ext>
                </a:extLst>
              </a:tr>
              <a:tr h="358096">
                <a:tc gridSpan="2">
                  <a:txBody>
                    <a:bodyPr/>
                    <a:lstStyle/>
                    <a:p>
                      <a:pPr algn="ctr">
                        <a:lnSpc>
                          <a:spcPct val="107000"/>
                        </a:lnSpc>
                        <a:spcAft>
                          <a:spcPts val="0"/>
                        </a:spcAft>
                      </a:pPr>
                      <a:r>
                        <a:rPr lang="ru-RU" sz="1400" b="1">
                          <a:effectLst/>
                          <a:latin typeface="Arial" panose="020B0604020202020204" pitchFamily="34" charset="0"/>
                          <a:cs typeface="Arial" panose="020B0604020202020204" pitchFamily="34" charset="0"/>
                        </a:rPr>
                        <a:t>Всего в неделю</a:t>
                      </a:r>
                      <a:endParaRPr lang="ru-RU" sz="1400" b="1">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tc hMerge="1">
                  <a:txBody>
                    <a:bodyPr/>
                    <a:lstStyle/>
                    <a:p>
                      <a:endParaRPr lang="ru-RU"/>
                    </a:p>
                  </a:txBody>
                  <a:tcPr/>
                </a:tc>
                <a:tc>
                  <a:txBody>
                    <a:bodyPr/>
                    <a:lstStyle/>
                    <a:p>
                      <a:pPr algn="ctr">
                        <a:lnSpc>
                          <a:spcPct val="107000"/>
                        </a:lnSpc>
                        <a:spcAft>
                          <a:spcPts val="0"/>
                        </a:spcAft>
                      </a:pPr>
                      <a:r>
                        <a:rPr lang="ru-RU" sz="1400" b="1" dirty="0" smtClean="0">
                          <a:effectLst/>
                          <a:latin typeface="Arial" panose="020B0604020202020204" pitchFamily="34" charset="0"/>
                          <a:cs typeface="Arial" panose="020B0604020202020204" pitchFamily="34" charset="0"/>
                        </a:rPr>
                        <a:t>14 </a:t>
                      </a:r>
                      <a:r>
                        <a:rPr lang="ru-RU" sz="1400" b="1" dirty="0">
                          <a:effectLst/>
                          <a:latin typeface="Arial" panose="020B0604020202020204" pitchFamily="34" charset="0"/>
                          <a:cs typeface="Arial" panose="020B0604020202020204" pitchFamily="34" charset="0"/>
                        </a:rPr>
                        <a:t>образовательных ситуаций и занятий</a:t>
                      </a:r>
                      <a:endParaRPr lang="ru-RU" sz="1400" b="1" dirty="0">
                        <a:effectLst/>
                        <a:latin typeface="Arial" panose="020B0604020202020204" pitchFamily="34" charset="0"/>
                        <a:ea typeface="Calibri" panose="020F0502020204030204" pitchFamily="34" charset="0"/>
                        <a:cs typeface="Arial" panose="020B0604020202020204" pitchFamily="34" charset="0"/>
                      </a:endParaRPr>
                    </a:p>
                  </a:txBody>
                  <a:tcPr marL="42223" marR="42223" marT="0" marB="0" anchor="ctr"/>
                </a:tc>
                <a:extLst>
                  <a:ext uri="{0D108BD9-81ED-4DB2-BD59-A6C34878D82A}">
                    <a16:rowId xmlns:a16="http://schemas.microsoft.com/office/drawing/2014/main" val="10020"/>
                  </a:ext>
                </a:extLst>
              </a:tr>
            </a:tbl>
          </a:graphicData>
        </a:graphic>
      </p:graphicFrame>
      <p:sp>
        <p:nvSpPr>
          <p:cNvPr id="6" name="Rectangle 1"/>
          <p:cNvSpPr>
            <a:spLocks noChangeArrowheads="1"/>
          </p:cNvSpPr>
          <p:nvPr/>
        </p:nvSpPr>
        <p:spPr bwMode="auto">
          <a:xfrm>
            <a:off x="-6513525" y="714345"/>
            <a:ext cx="387472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sz="2000"/>
          </a:p>
        </p:txBody>
      </p:sp>
    </p:spTree>
    <p:extLst>
      <p:ext uri="{BB962C8B-B14F-4D97-AF65-F5344CB8AC3E}">
        <p14:creationId xmlns:p14="http://schemas.microsoft.com/office/powerpoint/2010/main" val="380421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476250" y="5859463"/>
            <a:ext cx="207963" cy="134937"/>
          </a:xfrm>
        </p:spPr>
        <p:txBody>
          <a:bodyPr>
            <a:normAutofit fontScale="90000"/>
          </a:bodyPr>
          <a:lstStyle/>
          <a:p>
            <a:pPr eaLnBrk="1" fontAlgn="auto" hangingPunct="1">
              <a:spcAft>
                <a:spcPts val="0"/>
              </a:spcAft>
              <a:defRPr/>
            </a:pPr>
            <a:endParaRPr lang="ru-RU" dirty="0"/>
          </a:p>
        </p:txBody>
      </p:sp>
      <p:sp>
        <p:nvSpPr>
          <p:cNvPr id="3" name="Объект 2"/>
          <p:cNvSpPr>
            <a:spLocks noGrp="1"/>
          </p:cNvSpPr>
          <p:nvPr>
            <p:ph idx="1"/>
          </p:nvPr>
        </p:nvSpPr>
        <p:spPr>
          <a:xfrm>
            <a:off x="623888" y="346075"/>
            <a:ext cx="10677525" cy="485775"/>
          </a:xfrm>
        </p:spPr>
        <p:style>
          <a:lnRef idx="2">
            <a:schemeClr val="accent1">
              <a:shade val="50000"/>
            </a:schemeClr>
          </a:lnRef>
          <a:fillRef idx="1">
            <a:schemeClr val="accent1"/>
          </a:fillRef>
          <a:effectRef idx="0">
            <a:schemeClr val="accent1"/>
          </a:effectRef>
          <a:fontRef idx="minor">
            <a:schemeClr val="lt1"/>
          </a:fontRef>
        </p:style>
        <p:txBody>
          <a:bodyPr rtlCol="0">
            <a:noAutofit/>
          </a:bodyPr>
          <a:lstStyle/>
          <a:p>
            <a:pPr lvl="3" algn="ctr" eaLnBrk="1" fontAlgn="auto" hangingPunct="1">
              <a:defRPr/>
            </a:pPr>
            <a:r>
              <a:rPr lang="ru-RU" sz="3400" b="1" dirty="0" smtClean="0">
                <a:latin typeface="Times New Roman" panose="02020603050405020304" pitchFamily="18" charset="0"/>
                <a:cs typeface="Times New Roman" panose="02020603050405020304" pitchFamily="18" charset="0"/>
              </a:rPr>
              <a:t>Содержание рабочей программы</a:t>
            </a:r>
            <a:endParaRPr lang="ru-RU" sz="3400" b="1"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62125" y="1531938"/>
            <a:ext cx="2241550" cy="1146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latin typeface="Times New Roman" panose="02020603050405020304" pitchFamily="18" charset="0"/>
                <a:cs typeface="Times New Roman" panose="02020603050405020304" pitchFamily="18" charset="0"/>
              </a:rPr>
              <a:t>I. </a:t>
            </a:r>
            <a:r>
              <a:rPr lang="ru-RU" sz="1600" dirty="0">
                <a:solidFill>
                  <a:schemeClr val="tx1"/>
                </a:solidFill>
                <a:latin typeface="Times New Roman" panose="02020603050405020304" pitchFamily="18" charset="0"/>
                <a:cs typeface="Times New Roman" panose="02020603050405020304" pitchFamily="18" charset="0"/>
              </a:rPr>
              <a:t>Целевой раздел</a:t>
            </a:r>
          </a:p>
          <a:p>
            <a:pPr fontAlgn="auto">
              <a:spcBef>
                <a:spcPts val="0"/>
              </a:spcBef>
              <a:spcAft>
                <a:spcPts val="0"/>
              </a:spcAft>
              <a:defRPr/>
            </a:pPr>
            <a:r>
              <a:rPr lang="ru-RU" sz="1600" dirty="0">
                <a:solidFill>
                  <a:schemeClr val="tx1"/>
                </a:solidFill>
              </a:rPr>
              <a:t> </a:t>
            </a:r>
          </a:p>
        </p:txBody>
      </p:sp>
      <p:sp>
        <p:nvSpPr>
          <p:cNvPr id="6" name="Скругленный прямоугольник 5"/>
          <p:cNvSpPr/>
          <p:nvPr/>
        </p:nvSpPr>
        <p:spPr>
          <a:xfrm>
            <a:off x="5087938" y="1531938"/>
            <a:ext cx="2212975" cy="1146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latin typeface="Times New Roman" panose="02020603050405020304" pitchFamily="18" charset="0"/>
                <a:cs typeface="Times New Roman" panose="02020603050405020304" pitchFamily="18" charset="0"/>
              </a:rPr>
              <a:t>II. </a:t>
            </a:r>
            <a:r>
              <a:rPr lang="ru-RU" sz="1600" dirty="0">
                <a:latin typeface="Times New Roman" panose="02020603050405020304" pitchFamily="18" charset="0"/>
                <a:cs typeface="Times New Roman" panose="02020603050405020304" pitchFamily="18" charset="0"/>
              </a:rPr>
              <a:t>Содержательный раздел</a:t>
            </a:r>
          </a:p>
        </p:txBody>
      </p:sp>
      <p:sp>
        <p:nvSpPr>
          <p:cNvPr id="7" name="Скругленный прямоугольник 6"/>
          <p:cNvSpPr/>
          <p:nvPr/>
        </p:nvSpPr>
        <p:spPr>
          <a:xfrm>
            <a:off x="8448675" y="1531938"/>
            <a:ext cx="2098675" cy="1146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Times New Roman" panose="02020603050405020304" pitchFamily="18" charset="0"/>
                <a:cs typeface="Times New Roman" panose="02020603050405020304" pitchFamily="18" charset="0"/>
              </a:rPr>
              <a:t>III. </a:t>
            </a:r>
            <a:r>
              <a:rPr lang="ru-RU" sz="1400" dirty="0">
                <a:latin typeface="Times New Roman" panose="02020603050405020304" pitchFamily="18" charset="0"/>
                <a:cs typeface="Times New Roman" panose="02020603050405020304" pitchFamily="18" charset="0"/>
              </a:rPr>
              <a:t>Организационный раздел</a:t>
            </a:r>
          </a:p>
        </p:txBody>
      </p:sp>
      <p:sp>
        <p:nvSpPr>
          <p:cNvPr id="8" name="Стрелка вниз 7"/>
          <p:cNvSpPr/>
          <p:nvPr/>
        </p:nvSpPr>
        <p:spPr>
          <a:xfrm>
            <a:off x="5962650" y="973138"/>
            <a:ext cx="231775"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Стрелка вниз 11"/>
          <p:cNvSpPr/>
          <p:nvPr/>
        </p:nvSpPr>
        <p:spPr>
          <a:xfrm>
            <a:off x="9426575" y="973138"/>
            <a:ext cx="271463" cy="514350"/>
          </a:xfrm>
          <a:prstGeom prst="downArrow">
            <a:avLst>
              <a:gd name="adj1" fmla="val 50000"/>
              <a:gd name="adj2" fmla="val 4466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низ 12"/>
          <p:cNvSpPr/>
          <p:nvPr/>
        </p:nvSpPr>
        <p:spPr>
          <a:xfrm flipH="1">
            <a:off x="2620963" y="973138"/>
            <a:ext cx="238125" cy="514350"/>
          </a:xfrm>
          <a:prstGeom prst="downArrow">
            <a:avLst>
              <a:gd name="adj1" fmla="val 50000"/>
              <a:gd name="adj2" fmla="val 5817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трелка вниз 13"/>
          <p:cNvSpPr/>
          <p:nvPr/>
        </p:nvSpPr>
        <p:spPr>
          <a:xfrm>
            <a:off x="2620963" y="2819400"/>
            <a:ext cx="328612" cy="59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Стрелка вниз 15"/>
          <p:cNvSpPr/>
          <p:nvPr/>
        </p:nvSpPr>
        <p:spPr>
          <a:xfrm>
            <a:off x="5962650" y="2819400"/>
            <a:ext cx="360363" cy="59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Стрелка вниз 16"/>
          <p:cNvSpPr/>
          <p:nvPr/>
        </p:nvSpPr>
        <p:spPr>
          <a:xfrm>
            <a:off x="9426575" y="2819400"/>
            <a:ext cx="361950" cy="59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200" dirty="0">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1762125" y="3552825"/>
            <a:ext cx="2241550" cy="2860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200" dirty="0">
                <a:latin typeface="Times New Roman" panose="02020603050405020304" pitchFamily="18" charset="0"/>
                <a:cs typeface="Times New Roman" panose="02020603050405020304" pitchFamily="18" charset="0"/>
              </a:rPr>
              <a:t>1.1 Пояснительная записка</a:t>
            </a:r>
          </a:p>
          <a:p>
            <a:pPr algn="just" fontAlgn="auto">
              <a:spcBef>
                <a:spcPts val="0"/>
              </a:spcBef>
              <a:spcAft>
                <a:spcPts val="0"/>
              </a:spcAft>
              <a:defRPr/>
            </a:pPr>
            <a:r>
              <a:rPr lang="ru-RU" sz="1200" dirty="0">
                <a:latin typeface="Times New Roman" panose="02020603050405020304" pitchFamily="18" charset="0"/>
                <a:cs typeface="Times New Roman" panose="02020603050405020304" pitchFamily="18" charset="0"/>
              </a:rPr>
              <a:t>1.2 Планируемые результаты освоения Программы</a:t>
            </a:r>
          </a:p>
        </p:txBody>
      </p:sp>
      <p:sp>
        <p:nvSpPr>
          <p:cNvPr id="19" name="Скругленный прямоугольник 18"/>
          <p:cNvSpPr/>
          <p:nvPr/>
        </p:nvSpPr>
        <p:spPr>
          <a:xfrm>
            <a:off x="5081588" y="3552825"/>
            <a:ext cx="2219325" cy="2860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200" dirty="0">
                <a:latin typeface="Times New Roman" panose="02020603050405020304" pitchFamily="18" charset="0"/>
                <a:cs typeface="Times New Roman" panose="02020603050405020304" pitchFamily="18" charset="0"/>
              </a:rPr>
              <a:t>2.1 Содержание образовательной деятельности по освоению детьми образовательных областей (календарно-тематическое планирование)</a:t>
            </a:r>
          </a:p>
          <a:p>
            <a:pPr algn="just" fontAlgn="auto">
              <a:spcBef>
                <a:spcPts val="0"/>
              </a:spcBef>
              <a:spcAft>
                <a:spcPts val="0"/>
              </a:spcAft>
              <a:defRPr/>
            </a:pPr>
            <a:r>
              <a:rPr lang="ru-RU" sz="1200" dirty="0">
                <a:latin typeface="Times New Roman" panose="02020603050405020304" pitchFamily="18" charset="0"/>
                <a:cs typeface="Times New Roman" panose="02020603050405020304" pitchFamily="18" charset="0"/>
              </a:rPr>
              <a:t>2.2 Образовательные проекты</a:t>
            </a:r>
          </a:p>
          <a:p>
            <a:pPr algn="just" fontAlgn="auto">
              <a:spcBef>
                <a:spcPts val="0"/>
              </a:spcBef>
              <a:spcAft>
                <a:spcPts val="0"/>
              </a:spcAft>
              <a:defRPr/>
            </a:pPr>
            <a:r>
              <a:rPr lang="ru-RU" sz="1200" dirty="0">
                <a:latin typeface="Times New Roman" panose="02020603050405020304" pitchFamily="18" charset="0"/>
                <a:cs typeface="Times New Roman" panose="02020603050405020304" pitchFamily="18" charset="0"/>
              </a:rPr>
              <a:t>2.3 Система оценки результатов освоения программы. Педагогическая диагностика.</a:t>
            </a:r>
          </a:p>
        </p:txBody>
      </p:sp>
      <p:sp>
        <p:nvSpPr>
          <p:cNvPr id="20" name="Скругленный прямоугольник 19"/>
          <p:cNvSpPr/>
          <p:nvPr/>
        </p:nvSpPr>
        <p:spPr>
          <a:xfrm>
            <a:off x="8448675" y="3552825"/>
            <a:ext cx="2098675" cy="2860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3.1 Режим дня группы на холодный (тёплый) период года</a:t>
            </a:r>
          </a:p>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3.2 Режим двигательной активности</a:t>
            </a:r>
          </a:p>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3.3 Выписка из учебного плана</a:t>
            </a:r>
          </a:p>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3.4     Циклограмма НОД</a:t>
            </a:r>
          </a:p>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3.5 Комплексно-тематическое планирование</a:t>
            </a:r>
          </a:p>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3.6 Расписание культурно-досуговой деятельности</a:t>
            </a:r>
          </a:p>
          <a:p>
            <a:pPr algn="just" fontAlgn="auto">
              <a:spcBef>
                <a:spcPts val="0"/>
              </a:spcBef>
              <a:spcAft>
                <a:spcPts val="0"/>
              </a:spcAft>
              <a:defRPr/>
            </a:pPr>
            <a:r>
              <a:rPr lang="ru-RU" sz="1100" dirty="0">
                <a:latin typeface="Times New Roman" panose="02020603050405020304" pitchFamily="18" charset="0"/>
                <a:cs typeface="Times New Roman" panose="02020603050405020304" pitchFamily="18" charset="0"/>
              </a:rPr>
              <a:t>3.7 Организация предметно-пространственной среды</a:t>
            </a:r>
          </a:p>
        </p:txBody>
      </p:sp>
      <p:pic>
        <p:nvPicPr>
          <p:cNvPr id="20495" name="Picture 2" descr="http://player.myshared.ru/865235/data/images/img0.jp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3" name="Прямоугольник 22"/>
          <p:cNvSpPr/>
          <p:nvPr/>
        </p:nvSpPr>
        <p:spPr>
          <a:xfrm>
            <a:off x="141667" y="-8351"/>
            <a:ext cx="11938715" cy="786882"/>
          </a:xfrm>
          <a:prstGeom prst="rect">
            <a:avLst/>
          </a:prstGeom>
        </p:spPr>
        <p:txBody>
          <a:bodyPr>
            <a:spAutoFit/>
          </a:bodyPr>
          <a:lstStyle/>
          <a:p>
            <a:pPr algn="ctr" fontAlgn="auto">
              <a:lnSpc>
                <a:spcPct val="115000"/>
              </a:lnSpc>
              <a:spcBef>
                <a:spcPts val="0"/>
              </a:spcBef>
              <a:spcAft>
                <a:spcPts val="1000"/>
              </a:spcAft>
              <a:defRPr/>
            </a:pPr>
            <a:endParaRPr lang="en-US"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ctr" fontAlgn="auto">
              <a:lnSpc>
                <a:spcPct val="115000"/>
              </a:lnSpc>
              <a:spcBef>
                <a:spcPts val="0"/>
              </a:spcBef>
              <a:spcAft>
                <a:spcPts val="0"/>
              </a:spcAft>
              <a:defRPr/>
            </a:pPr>
            <a:endParaRPr lang="ru-RU"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Прямоугольная выноска 27"/>
          <p:cNvSpPr/>
          <p:nvPr/>
        </p:nvSpPr>
        <p:spPr>
          <a:xfrm>
            <a:off x="1629176" y="1395787"/>
            <a:ext cx="9672034" cy="1486500"/>
          </a:xfrm>
          <a:prstGeom prst="wedgeRectCallou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lnSpc>
                <a:spcPct val="115000"/>
              </a:lnSpc>
              <a:spcBef>
                <a:spcPts val="0"/>
              </a:spcBef>
              <a:spcAft>
                <a:spcPts val="1000"/>
              </a:spcAft>
              <a:defRPr/>
            </a:pPr>
            <a:r>
              <a:rPr lang="ru-RU"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ea typeface="Calibri" panose="020F0502020204030204" pitchFamily="34" charset="0"/>
                <a:cs typeface="Times New Roman" panose="02020603050405020304" pitchFamily="18" charset="0"/>
              </a:rPr>
              <a:t>Содержание рабочей программы</a:t>
            </a:r>
            <a:endParaRPr lang="ru-RU"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Прямоугольник 28"/>
          <p:cNvSpPr/>
          <p:nvPr/>
        </p:nvSpPr>
        <p:spPr>
          <a:xfrm>
            <a:off x="1629176" y="3644721"/>
            <a:ext cx="3137088" cy="104286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I</a:t>
            </a:r>
            <a:r>
              <a:rPr lang="ru-RU"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a:t>
            </a:r>
            <a:r>
              <a:rPr lang="en-US"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ru-RU"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Целевой раздел</a:t>
            </a:r>
          </a:p>
        </p:txBody>
      </p:sp>
      <p:sp>
        <p:nvSpPr>
          <p:cNvPr id="31" name="Прямоугольник 30"/>
          <p:cNvSpPr/>
          <p:nvPr/>
        </p:nvSpPr>
        <p:spPr>
          <a:xfrm>
            <a:off x="5239509" y="3684181"/>
            <a:ext cx="2883722" cy="100340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II. </a:t>
            </a:r>
            <a:r>
              <a:rPr lang="ru-RU"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Содержательный раздел</a:t>
            </a:r>
            <a:endPar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sp>
        <p:nvSpPr>
          <p:cNvPr id="8192" name="Прямоугольник 8191"/>
          <p:cNvSpPr/>
          <p:nvPr/>
        </p:nvSpPr>
        <p:spPr>
          <a:xfrm>
            <a:off x="8591206" y="3684181"/>
            <a:ext cx="2710004" cy="100340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III. </a:t>
            </a:r>
            <a:r>
              <a:rPr lang="ru-RU"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Организационный раздел</a:t>
            </a:r>
            <a:endParaRPr lang="ru-RU"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80975"/>
            <a:ext cx="8534400" cy="928688"/>
          </a:xfrm>
        </p:spPr>
        <p:txBody>
          <a:bodyPr/>
          <a:lstStyle/>
          <a:p>
            <a:pPr eaLnBrk="1" fontAlgn="auto" hangingPunct="1">
              <a:spcAft>
                <a:spcPts val="0"/>
              </a:spcAft>
              <a:defRPr/>
            </a:pPr>
            <a:endParaRPr lang="ru-RU" sz="2400" dirty="0">
              <a:latin typeface="Times New Roman" panose="02020603050405020304" pitchFamily="18" charset="0"/>
              <a:cs typeface="Times New Roman" panose="02020603050405020304" pitchFamily="18" charset="0"/>
            </a:endParaRPr>
          </a:p>
        </p:txBody>
      </p:sp>
      <p:sp>
        <p:nvSpPr>
          <p:cNvPr id="21506" name="Rectangle 1"/>
          <p:cNvSpPr>
            <a:spLocks noGrp="1" noChangeArrowheads="1"/>
          </p:cNvSpPr>
          <p:nvPr>
            <p:ph type="body" idx="1"/>
          </p:nvPr>
        </p:nvSpPr>
        <p:spPr>
          <a:xfrm>
            <a:off x="241300" y="1860550"/>
            <a:ext cx="10945813" cy="339725"/>
          </a:xfrm>
        </p:spPr>
        <p:txBody>
          <a:bodyPr anchor="ctr">
            <a:spAutoFit/>
          </a:bodyPr>
          <a:lstStyle/>
          <a:p>
            <a:pPr defTabSz="914400">
              <a:spcBef>
                <a:spcPct val="0"/>
              </a:spcBef>
              <a:spcAft>
                <a:spcPct val="0"/>
              </a:spcAft>
              <a:buClrTx/>
              <a:buSzTx/>
              <a:buFontTx/>
              <a:buNone/>
            </a:pPr>
            <a:endParaRPr lang="ru-RU" sz="1600" smtClean="0">
              <a:solidFill>
                <a:schemeClr val="tx1"/>
              </a:solidFill>
              <a:latin typeface="Arial" charset="0"/>
            </a:endParaRPr>
          </a:p>
        </p:txBody>
      </p:sp>
      <p:sp>
        <p:nvSpPr>
          <p:cNvPr id="21507" name="Прямоугольник 6"/>
          <p:cNvSpPr>
            <a:spLocks noChangeArrowheads="1"/>
          </p:cNvSpPr>
          <p:nvPr/>
        </p:nvSpPr>
        <p:spPr bwMode="auto">
          <a:xfrm>
            <a:off x="338138" y="5335588"/>
            <a:ext cx="11355387" cy="360362"/>
          </a:xfrm>
          <a:prstGeom prst="rect">
            <a:avLst/>
          </a:prstGeom>
          <a:noFill/>
          <a:ln w="9525">
            <a:noFill/>
            <a:miter lim="800000"/>
            <a:headEnd/>
            <a:tailEnd/>
          </a:ln>
        </p:spPr>
        <p:txBody>
          <a:bodyPr>
            <a:spAutoFit/>
          </a:bodyPr>
          <a:lstStyle/>
          <a:p>
            <a:pPr>
              <a:lnSpc>
                <a:spcPct val="115000"/>
              </a:lnSpc>
            </a:pPr>
            <a:endParaRPr lang="ru-RU" sz="1600">
              <a:latin typeface="Calibri" pitchFamily="34" charset="0"/>
              <a:ea typeface="Calibri" pitchFamily="34" charset="0"/>
              <a:cs typeface="Times New Roman" pitchFamily="18" charset="0"/>
            </a:endParaRPr>
          </a:p>
        </p:txBody>
      </p:sp>
      <p:pic>
        <p:nvPicPr>
          <p:cNvPr id="21508" name="Picture 5" descr="http://pedsovet.su/_ld/291/27966111.jp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0" name="Rectangle 6"/>
          <p:cNvSpPr>
            <a:spLocks noChangeArrowheads="1"/>
          </p:cNvSpPr>
          <p:nvPr/>
        </p:nvSpPr>
        <p:spPr bwMode="auto">
          <a:xfrm rot="10800000" flipV="1">
            <a:off x="1692275" y="1307368"/>
            <a:ext cx="9494838" cy="4493538"/>
          </a:xfrm>
          <a:prstGeom prst="rect">
            <a:avLst/>
          </a:prstGeom>
          <a:noFill/>
          <a:ln>
            <a:noFill/>
          </a:ln>
          <a:effectLst/>
          <a:extLst/>
        </p:spPr>
        <p:txBody>
          <a:bodyPr anchor="ctr">
            <a:spAutoFit/>
          </a:bodyPr>
          <a:lstStyle/>
          <a:p>
            <a:pPr algn="just"/>
            <a:r>
              <a:rPr lang="ru-RU" sz="2200" b="1" dirty="0" smtClean="0">
                <a:solidFill>
                  <a:schemeClr val="bg1"/>
                </a:solidFill>
              </a:rPr>
              <a:t>Рабочая программа (</a:t>
            </a:r>
            <a:r>
              <a:rPr lang="ru-RU" sz="2200" b="1" dirty="0">
                <a:solidFill>
                  <a:schemeClr val="bg1"/>
                </a:solidFill>
              </a:rPr>
              <a:t>далее Программа) обеспечивает разностороннее развитие детей в возрасте от </a:t>
            </a:r>
            <a:r>
              <a:rPr lang="ru-RU" sz="2200" b="1" dirty="0" smtClean="0">
                <a:solidFill>
                  <a:schemeClr val="bg1"/>
                </a:solidFill>
              </a:rPr>
              <a:t>5 </a:t>
            </a:r>
            <a:r>
              <a:rPr lang="ru-RU" sz="2200" b="1" dirty="0">
                <a:solidFill>
                  <a:schemeClr val="bg1"/>
                </a:solidFill>
              </a:rPr>
              <a:t>до </a:t>
            </a:r>
            <a:r>
              <a:rPr lang="ru-RU" sz="2200" b="1" dirty="0" smtClean="0">
                <a:solidFill>
                  <a:schemeClr val="bg1"/>
                </a:solidFill>
              </a:rPr>
              <a:t>6 </a:t>
            </a:r>
            <a:r>
              <a:rPr lang="ru-RU" sz="2200" b="1" dirty="0">
                <a:solidFill>
                  <a:schemeClr val="bg1"/>
                </a:solidFill>
              </a:rPr>
              <a:t>лет с учетом их возрастных и индивидуальных особенностей по основным направ­лениям – социально-коммуникативному, познавательному, речевому, художественно-эстетическому и физическому развитию. </a:t>
            </a:r>
            <a:r>
              <a:rPr lang="ru-RU" sz="2200" b="1" dirty="0" smtClean="0">
                <a:solidFill>
                  <a:schemeClr val="bg1"/>
                </a:solidFill>
              </a:rPr>
              <a:t>Содержание </a:t>
            </a:r>
            <a:r>
              <a:rPr lang="ru-RU" sz="2200" b="1" dirty="0">
                <a:solidFill>
                  <a:schemeClr val="bg1"/>
                </a:solidFill>
              </a:rPr>
              <a:t>Программы определяется возможностями образовательного учреждения и образовательными запросами основных социальных заказчиков – родителей воспитанников (законных представителей), с учетом особенностей психофизического развития и возможностей детей</a:t>
            </a:r>
            <a:r>
              <a:rPr lang="ru-RU" sz="2200" b="1" dirty="0" smtClean="0">
                <a:solidFill>
                  <a:schemeClr val="bg1"/>
                </a:solidFill>
              </a:rPr>
              <a:t>.</a:t>
            </a:r>
          </a:p>
          <a:p>
            <a:pPr algn="just"/>
            <a:r>
              <a:rPr lang="ru-RU" sz="2200" b="1" dirty="0">
                <a:solidFill>
                  <a:schemeClr val="bg1"/>
                </a:solidFill>
              </a:rPr>
              <a:t>Основными участниками воспитательно-образовательного процесса являются дети, родители (лица их заменяющие), педагоги ДОУ.</a:t>
            </a:r>
            <a:endParaRPr lang="ru-RU" sz="2200" b="1" dirty="0">
              <a:solidFill>
                <a:schemeClr val="bg1"/>
              </a:solidFill>
              <a:latin typeface="Arial" panose="020B0604020202020204" pitchFamily="34" charset="0"/>
              <a:cs typeface="+mn-cs"/>
            </a:endParaRPr>
          </a:p>
        </p:txBody>
      </p:sp>
      <p:sp>
        <p:nvSpPr>
          <p:cNvPr id="13" name="Горизонтальный свиток 12"/>
          <p:cNvSpPr/>
          <p:nvPr/>
        </p:nvSpPr>
        <p:spPr>
          <a:xfrm>
            <a:off x="1790400" y="286169"/>
            <a:ext cx="8257241" cy="1033272"/>
          </a:xfrm>
          <a:prstGeom prst="horizontalScroll">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spc="50" dirty="0" smtClean="0">
                <a:ln w="0"/>
                <a:solidFill>
                  <a:schemeClr val="bg2"/>
                </a:solidFill>
                <a:effectLst>
                  <a:innerShdw blurRad="63500" dist="50800" dir="13500000">
                    <a:srgbClr val="000000">
                      <a:alpha val="50000"/>
                    </a:srgbClr>
                  </a:innerShdw>
                </a:effectLst>
              </a:rPr>
              <a:t>I</a:t>
            </a:r>
            <a:r>
              <a:rPr lang="ru-RU" sz="2800" b="1" spc="50" dirty="0" smtClean="0">
                <a:ln w="0"/>
                <a:solidFill>
                  <a:schemeClr val="bg2"/>
                </a:solidFill>
                <a:effectLst>
                  <a:innerShdw blurRad="63500" dist="50800" dir="13500000">
                    <a:srgbClr val="000000">
                      <a:alpha val="50000"/>
                    </a:srgbClr>
                  </a:innerShdw>
                </a:effectLst>
              </a:rPr>
              <a:t>. Целевой раздел</a:t>
            </a:r>
            <a:endParaRPr lang="ru-RU" sz="2800" b="1" spc="50" dirty="0">
              <a:ln w="0"/>
              <a:solidFill>
                <a:schemeClr val="bg2"/>
              </a:solidFill>
              <a:effectLst>
                <a:innerShdw blurRad="63500" dist="50800" dir="13500000">
                  <a:srgbClr val="000000">
                    <a:alpha val="50000"/>
                  </a:srgbClr>
                </a:inn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2530" name="Прямоугольник 2"/>
          <p:cNvSpPr>
            <a:spLocks noChangeArrowheads="1"/>
          </p:cNvSpPr>
          <p:nvPr/>
        </p:nvSpPr>
        <p:spPr bwMode="auto">
          <a:xfrm>
            <a:off x="163514" y="528638"/>
            <a:ext cx="11874294" cy="4918269"/>
          </a:xfrm>
          <a:prstGeom prst="rect">
            <a:avLst/>
          </a:prstGeom>
          <a:noFill/>
          <a:ln w="9525">
            <a:noFill/>
            <a:miter lim="800000"/>
            <a:headEnd/>
            <a:tailEnd/>
          </a:ln>
        </p:spPr>
        <p:txBody>
          <a:bodyPr wrap="square">
            <a:spAutoFit/>
          </a:bodyPr>
          <a:lstStyle/>
          <a:p>
            <a:pPr algn="just">
              <a:lnSpc>
                <a:spcPct val="115000"/>
              </a:lnSpc>
            </a:pPr>
            <a:r>
              <a:rPr lang="ru-RU"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Цель </a:t>
            </a:r>
            <a:r>
              <a:rPr lang="ru-RU" sz="1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Программы:</a:t>
            </a:r>
            <a:r>
              <a:rPr lang="ru-RU" sz="1600" b="1" dirty="0" smtClean="0">
                <a:solidFill>
                  <a:schemeClr val="bg1"/>
                </a:solidFill>
                <a:latin typeface="Arial" panose="020B0604020202020204" pitchFamily="34" charset="0"/>
                <a:cs typeface="Arial" panose="020B0604020202020204" pitchFamily="34" charset="0"/>
              </a:rPr>
              <a:t> </a:t>
            </a:r>
            <a:r>
              <a:rPr lang="ru-RU" sz="1600" b="1" dirty="0">
                <a:solidFill>
                  <a:schemeClr val="bg1"/>
                </a:solidFill>
                <a:latin typeface="Arial" panose="020B0604020202020204" pitchFamily="34" charset="0"/>
                <a:cs typeface="Arial" panose="020B0604020202020204" pitchFamily="34" charset="0"/>
              </a:rPr>
              <a:t>создание для каждого ребенка в детском саду возможности для развития способностей, широкого взаимодействия с миром, активного </a:t>
            </a:r>
            <a:r>
              <a:rPr lang="ru-RU" sz="1600" b="1" dirty="0" err="1">
                <a:solidFill>
                  <a:schemeClr val="bg1"/>
                </a:solidFill>
                <a:latin typeface="Arial" panose="020B0604020202020204" pitchFamily="34" charset="0"/>
                <a:cs typeface="Arial" panose="020B0604020202020204" pitchFamily="34" charset="0"/>
              </a:rPr>
              <a:t>практикования</a:t>
            </a:r>
            <a:r>
              <a:rPr lang="ru-RU" sz="1600" b="1" dirty="0">
                <a:solidFill>
                  <a:schemeClr val="bg1"/>
                </a:solidFill>
                <a:latin typeface="Arial" panose="020B0604020202020204" pitchFamily="34" charset="0"/>
                <a:cs typeface="Arial" panose="020B0604020202020204" pitchFamily="34" charset="0"/>
              </a:rPr>
              <a:t> в разных видах деятельности, творческой самореализации</a:t>
            </a:r>
            <a:r>
              <a:rPr lang="ru-RU" sz="1600" b="1" dirty="0" smtClean="0">
                <a:solidFill>
                  <a:schemeClr val="bg1"/>
                </a:solidFill>
                <a:latin typeface="Arial" panose="020B0604020202020204" pitchFamily="34" charset="0"/>
                <a:cs typeface="Arial" panose="020B0604020202020204" pitchFamily="34" charset="0"/>
              </a:rPr>
              <a:t>.</a:t>
            </a:r>
          </a:p>
          <a:p>
            <a:pPr algn="just">
              <a:lnSpc>
                <a:spcPct val="115000"/>
              </a:lnSpc>
            </a:pPr>
            <a:r>
              <a:rPr lang="ru-RU" sz="1600" b="1" dirty="0" smtClean="0">
                <a:solidFill>
                  <a:schemeClr val="bg1"/>
                </a:solidFill>
                <a:effectLst>
                  <a:outerShdw blurRad="38100" dist="38100" dir="2700000" algn="tl">
                    <a:srgbClr val="000000">
                      <a:alpha val="43137"/>
                    </a:srgbClr>
                  </a:outerShdw>
                </a:effectLst>
                <a:latin typeface="Arial" panose="020B0604020202020204" pitchFamily="34" charset="0"/>
                <a:ea typeface="Calibri" pitchFamily="34" charset="0"/>
                <a:cs typeface="Arial" panose="020B0604020202020204" pitchFamily="34" charset="0"/>
              </a:rPr>
              <a:t>Задачи </a:t>
            </a:r>
            <a:r>
              <a:rPr lang="ru-RU" sz="1600" b="1" dirty="0">
                <a:solidFill>
                  <a:schemeClr val="bg1"/>
                </a:solidFill>
                <a:effectLst>
                  <a:outerShdw blurRad="38100" dist="38100" dir="2700000" algn="tl">
                    <a:srgbClr val="000000">
                      <a:alpha val="43137"/>
                    </a:srgbClr>
                  </a:outerShdw>
                </a:effectLst>
                <a:latin typeface="Arial" panose="020B0604020202020204" pitchFamily="34" charset="0"/>
                <a:ea typeface="Calibri" pitchFamily="34" charset="0"/>
                <a:cs typeface="Arial" panose="020B0604020202020204" pitchFamily="34" charset="0"/>
              </a:rPr>
              <a:t>программы:</a:t>
            </a:r>
          </a:p>
          <a:p>
            <a:pPr marL="285750" lvl="0" indent="-285750">
              <a:buFont typeface="Wingdings" panose="05000000000000000000" pitchFamily="2" charset="2"/>
              <a:buChar char="ü"/>
            </a:pPr>
            <a:r>
              <a:rPr lang="ru-RU" sz="1500" b="1" dirty="0" smtClean="0">
                <a:solidFill>
                  <a:schemeClr val="bg1"/>
                </a:solidFill>
                <a:latin typeface="Arial" panose="020B0604020202020204" pitchFamily="34" charset="0"/>
                <a:cs typeface="Arial" panose="020B0604020202020204" pitchFamily="34" charset="0"/>
              </a:rPr>
              <a:t>укрепление </a:t>
            </a:r>
            <a:r>
              <a:rPr lang="ru-RU" sz="1500" b="1" dirty="0">
                <a:solidFill>
                  <a:schemeClr val="bg1"/>
                </a:solidFill>
                <a:latin typeface="Arial" panose="020B0604020202020204" pitchFamily="34" charset="0"/>
                <a:cs typeface="Arial" panose="020B0604020202020204" pitchFamily="34" charset="0"/>
              </a:rPr>
              <a:t>физического и психического здоровья ребенка, формирование основ его двигательной и гигиенической культуры;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целостное развитие ребенка как субъекта посильных дошкольнику видов деятельности;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обогащенное развитие ребенка, обеспечивающее единый процесс социализации–индивидуализации с учетом детских потребностей, возможностей и способностей;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развитие на основе разного образовательного содержания эмоциональной отзывчивости, способности к сопереживанию, готовности к проявлению гуманного отношения в детской деятельности, поведении, поступках;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развитие познавательной активности, любознательности, стремления к самостоятельному познанию и размышлению, развитие умственных способностей и речи ребенка;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пробуждение творческой активности и воображения ребенка, желания включаться в творческую деятельность;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органическое вхождение ребенка в современный мир, разнообразное взаимодействие дошкольников с различными сферами культуры: с изобразительным искусством и музыкой, детской литературой и родным языком, экологией, математикой, игрой; </a:t>
            </a:r>
          </a:p>
          <a:p>
            <a:pPr marL="285750" lvl="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приобщение ребенка к культуре своей страны и воспитание уважения к другим народам и культурам; </a:t>
            </a:r>
          </a:p>
          <a:p>
            <a:pPr marL="285750" indent="-285750">
              <a:buFont typeface="Wingdings" panose="05000000000000000000" pitchFamily="2" charset="2"/>
              <a:buChar char="ü"/>
            </a:pPr>
            <a:r>
              <a:rPr lang="ru-RU" sz="1500" b="1" dirty="0">
                <a:solidFill>
                  <a:schemeClr val="bg1"/>
                </a:solidFill>
                <a:latin typeface="Arial" panose="020B0604020202020204" pitchFamily="34" charset="0"/>
                <a:cs typeface="Arial" panose="020B0604020202020204" pitchFamily="34" charset="0"/>
              </a:rPr>
              <a:t>приобщение ребенка к красоте, добру, ненасилию, ибо важно, чтобы дошкольный возраст стал временем, когда у ребенка пробуждается чувство своей сопричастности к миру, желание совершать добрые поступки.</a:t>
            </a:r>
            <a:endParaRPr lang="ru-RU" sz="1500" b="1" dirty="0">
              <a:solidFill>
                <a:schemeClr val="bg1"/>
              </a:solidFill>
              <a:latin typeface="Arial" panose="020B0604020202020204" pitchFamily="34" charset="0"/>
              <a:ea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180975"/>
            <a:ext cx="8534400" cy="928688"/>
          </a:xfrm>
        </p:spPr>
        <p:txBody>
          <a:bodyPr/>
          <a:lstStyle/>
          <a:p>
            <a:pPr eaLnBrk="1" fontAlgn="auto" hangingPunct="1">
              <a:spcAft>
                <a:spcPts val="0"/>
              </a:spcAft>
              <a:defRPr/>
            </a:pPr>
            <a:endParaRPr lang="ru-RU" sz="2400" dirty="0">
              <a:latin typeface="Times New Roman" panose="02020603050405020304" pitchFamily="18" charset="0"/>
              <a:cs typeface="Times New Roman" panose="02020603050405020304" pitchFamily="18" charset="0"/>
            </a:endParaRPr>
          </a:p>
        </p:txBody>
      </p:sp>
      <p:sp>
        <p:nvSpPr>
          <p:cNvPr id="21506" name="Rectangle 1"/>
          <p:cNvSpPr>
            <a:spLocks noGrp="1" noChangeArrowheads="1"/>
          </p:cNvSpPr>
          <p:nvPr>
            <p:ph type="body" idx="1"/>
          </p:nvPr>
        </p:nvSpPr>
        <p:spPr>
          <a:xfrm>
            <a:off x="241300" y="1860550"/>
            <a:ext cx="10945813" cy="339725"/>
          </a:xfrm>
        </p:spPr>
        <p:txBody>
          <a:bodyPr anchor="ctr">
            <a:spAutoFit/>
          </a:bodyPr>
          <a:lstStyle/>
          <a:p>
            <a:pPr defTabSz="914400">
              <a:spcBef>
                <a:spcPct val="0"/>
              </a:spcBef>
              <a:spcAft>
                <a:spcPct val="0"/>
              </a:spcAft>
              <a:buClrTx/>
              <a:buSzTx/>
              <a:buFontTx/>
              <a:buNone/>
            </a:pPr>
            <a:endParaRPr lang="ru-RU" sz="1600" smtClean="0">
              <a:solidFill>
                <a:schemeClr val="tx1"/>
              </a:solidFill>
              <a:latin typeface="Arial" charset="0"/>
            </a:endParaRPr>
          </a:p>
        </p:txBody>
      </p:sp>
      <p:sp>
        <p:nvSpPr>
          <p:cNvPr id="21507" name="Прямоугольник 6"/>
          <p:cNvSpPr>
            <a:spLocks noChangeArrowheads="1"/>
          </p:cNvSpPr>
          <p:nvPr/>
        </p:nvSpPr>
        <p:spPr bwMode="auto">
          <a:xfrm>
            <a:off x="338138" y="5335588"/>
            <a:ext cx="11355387" cy="360362"/>
          </a:xfrm>
          <a:prstGeom prst="rect">
            <a:avLst/>
          </a:prstGeom>
          <a:noFill/>
          <a:ln w="9525">
            <a:noFill/>
            <a:miter lim="800000"/>
            <a:headEnd/>
            <a:tailEnd/>
          </a:ln>
        </p:spPr>
        <p:txBody>
          <a:bodyPr>
            <a:spAutoFit/>
          </a:bodyPr>
          <a:lstStyle/>
          <a:p>
            <a:pPr>
              <a:lnSpc>
                <a:spcPct val="115000"/>
              </a:lnSpc>
            </a:pPr>
            <a:endParaRPr lang="ru-RU" sz="1600">
              <a:latin typeface="Calibri" pitchFamily="34" charset="0"/>
              <a:ea typeface="Calibri" pitchFamily="34" charset="0"/>
              <a:cs typeface="Times New Roman" pitchFamily="18" charset="0"/>
            </a:endParaRPr>
          </a:p>
        </p:txBody>
      </p:sp>
      <p:pic>
        <p:nvPicPr>
          <p:cNvPr id="21508" name="Picture 5" descr="http://pedsovet.su/_ld/291/27966111.jp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0" name="Rectangle 6"/>
          <p:cNvSpPr>
            <a:spLocks noChangeArrowheads="1"/>
          </p:cNvSpPr>
          <p:nvPr/>
        </p:nvSpPr>
        <p:spPr bwMode="auto">
          <a:xfrm rot="10800000" flipV="1">
            <a:off x="1692275" y="1215035"/>
            <a:ext cx="9494838" cy="4678204"/>
          </a:xfrm>
          <a:prstGeom prst="rect">
            <a:avLst/>
          </a:prstGeom>
          <a:noFill/>
          <a:ln>
            <a:noFill/>
          </a:ln>
          <a:effectLst/>
          <a:extLst/>
        </p:spPr>
        <p:txBody>
          <a:bodyPr anchor="ctr">
            <a:spAutoFit/>
          </a:bodyPr>
          <a:lstStyle/>
          <a:p>
            <a:pPr algn="just"/>
            <a:r>
              <a:rPr lang="ru-RU" sz="1600" b="1" dirty="0">
                <a:solidFill>
                  <a:schemeClr val="bg1"/>
                </a:solidFill>
              </a:rPr>
              <a:t>В содержательном разделе представлены:</a:t>
            </a:r>
          </a:p>
          <a:p>
            <a:pPr lvl="0" algn="just"/>
            <a:r>
              <a:rPr lang="ru-RU" sz="1600" b="1" dirty="0">
                <a:solidFill>
                  <a:schemeClr val="bg1"/>
                </a:solidFill>
              </a:rPr>
              <a:t>описание модулей образовательной деятельности в соответствии с направлениями развития ребенка в пяти образовательных областях: социально-коммуникативной, познавательной, речевой, художественно-эстетической и физического развития, с учетом используемых парциальных программ дошкольного образования и методических пособий, обеспечивающих реализацию данного содержания;</a:t>
            </a:r>
          </a:p>
          <a:p>
            <a:pPr lvl="0" algn="just"/>
            <a:r>
              <a:rPr lang="ru-RU" sz="1600" b="1" dirty="0">
                <a:solidFill>
                  <a:schemeClr val="bg1"/>
                </a:solidFill>
              </a:rPr>
              <a:t>описание вариативных форм, способов, методов и средств реализации Программы с учетом возрастных и индивидуально-психологических особенностей воспитанников, специфики их образовательных потребностей, мотивов и интересов;</a:t>
            </a:r>
          </a:p>
          <a:p>
            <a:pPr algn="just"/>
            <a:r>
              <a:rPr lang="ru-RU" sz="1600" b="1" dirty="0">
                <a:solidFill>
                  <a:schemeClr val="bg1"/>
                </a:solidFill>
              </a:rPr>
              <a:t>При организации образовательной деятельности по направлениям Программы учитываются принципы: полноценного проживания ребёнком всех этапов детства; построения образовательной деятельности на основе индивидуальных особенностей каждого ребенка; возрастной адекватности образования и другим. </a:t>
            </a:r>
          </a:p>
          <a:p>
            <a:pPr algn="just"/>
            <a:r>
              <a:rPr lang="ru-RU" sz="1600" b="1" dirty="0">
                <a:solidFill>
                  <a:schemeClr val="bg1"/>
                </a:solidFill>
              </a:rPr>
              <a:t>Определяя содержание образовательной деятельности в соответствии с этими принципами, во внимание принимается разнообразие интересов и мотивов детей, значительные индивидуальные различия между детьми, неравномерность формирования способностей у ребенка, а также особенности социокультурной среды, в которой проживают семьи воспитанников.</a:t>
            </a:r>
            <a:endParaRPr lang="ru-RU" sz="1600" b="1" dirty="0">
              <a:solidFill>
                <a:schemeClr val="bg1"/>
              </a:solidFill>
              <a:latin typeface="Arial" panose="020B0604020202020204" pitchFamily="34" charset="0"/>
              <a:cs typeface="+mn-cs"/>
            </a:endParaRPr>
          </a:p>
        </p:txBody>
      </p:sp>
      <p:sp>
        <p:nvSpPr>
          <p:cNvPr id="13" name="Горизонтальный свиток 12"/>
          <p:cNvSpPr/>
          <p:nvPr/>
        </p:nvSpPr>
        <p:spPr>
          <a:xfrm>
            <a:off x="1790400" y="286169"/>
            <a:ext cx="8257241" cy="1033272"/>
          </a:xfrm>
          <a:prstGeom prst="horizontalScroll">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spc="50" dirty="0">
                <a:ln w="0"/>
                <a:solidFill>
                  <a:schemeClr val="bg2"/>
                </a:solidFill>
                <a:effectLst>
                  <a:innerShdw blurRad="63500" dist="50800" dir="13500000">
                    <a:srgbClr val="000000">
                      <a:alpha val="50000"/>
                    </a:srgbClr>
                  </a:innerShdw>
                </a:effectLst>
              </a:rPr>
              <a:t>I</a:t>
            </a:r>
            <a:r>
              <a:rPr lang="en-US" sz="2800" b="1" spc="50" dirty="0" smtClean="0">
                <a:ln w="0"/>
                <a:solidFill>
                  <a:schemeClr val="bg2"/>
                </a:solidFill>
                <a:effectLst>
                  <a:innerShdw blurRad="63500" dist="50800" dir="13500000">
                    <a:srgbClr val="000000">
                      <a:alpha val="50000"/>
                    </a:srgbClr>
                  </a:innerShdw>
                </a:effectLst>
              </a:rPr>
              <a:t>I</a:t>
            </a:r>
            <a:r>
              <a:rPr lang="ru-RU" sz="2800" b="1" spc="50" dirty="0" smtClean="0">
                <a:ln w="0"/>
                <a:solidFill>
                  <a:schemeClr val="bg2"/>
                </a:solidFill>
                <a:effectLst>
                  <a:innerShdw blurRad="63500" dist="50800" dir="13500000">
                    <a:srgbClr val="000000">
                      <a:alpha val="50000"/>
                    </a:srgbClr>
                  </a:innerShdw>
                </a:effectLst>
              </a:rPr>
              <a:t>. Содержательный раздел</a:t>
            </a:r>
            <a:endParaRPr lang="ru-RU" sz="28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6534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5" name="Объект 2"/>
          <p:cNvSpPr>
            <a:spLocks noGrp="1"/>
          </p:cNvSpPr>
          <p:nvPr>
            <p:ph idx="1"/>
          </p:nvPr>
        </p:nvSpPr>
        <p:spPr>
          <a:xfrm>
            <a:off x="129092" y="86062"/>
            <a:ext cx="11908715" cy="5421854"/>
          </a:xfrm>
        </p:spPr>
        <p:txBody>
          <a:bodyPr/>
          <a:lstStyle/>
          <a:p>
            <a:pPr marL="0" indent="0" algn="ctr">
              <a:spcBef>
                <a:spcPts val="0"/>
              </a:spcBef>
              <a:spcAft>
                <a:spcPts val="0"/>
              </a:spcAft>
            </a:pPr>
            <a:r>
              <a:rPr lang="ru-RU" sz="1200" b="1" dirty="0">
                <a:solidFill>
                  <a:schemeClr val="bg1"/>
                </a:solidFill>
                <a:latin typeface="Arial" panose="020B0604020202020204" pitchFamily="34" charset="0"/>
                <a:cs typeface="Arial" panose="020B0604020202020204" pitchFamily="34" charset="0"/>
              </a:rPr>
              <a:t>Возрастные особенности детей </a:t>
            </a:r>
            <a:r>
              <a:rPr lang="ru-RU" sz="1200" b="1" dirty="0" smtClean="0">
                <a:solidFill>
                  <a:schemeClr val="bg1"/>
                </a:solidFill>
                <a:latin typeface="Arial" panose="020B0604020202020204" pitchFamily="34" charset="0"/>
                <a:cs typeface="Arial" panose="020B0604020202020204" pitchFamily="34" charset="0"/>
              </a:rPr>
              <a:t>старшей группы</a:t>
            </a:r>
          </a:p>
          <a:p>
            <a:pPr marL="0" indent="0" algn="just">
              <a:spcBef>
                <a:spcPts val="0"/>
              </a:spcBef>
              <a:spcAft>
                <a:spcPts val="0"/>
              </a:spcAft>
            </a:pPr>
            <a:r>
              <a:rPr lang="ru-RU" sz="1200" dirty="0">
                <a:solidFill>
                  <a:schemeClr val="bg1"/>
                </a:solidFill>
                <a:latin typeface="Arial" panose="020B0604020202020204" pitchFamily="34" charset="0"/>
                <a:cs typeface="Arial" panose="020B0604020202020204" pitchFamily="34" charset="0"/>
              </a:rPr>
              <a:t>Р</a:t>
            </a:r>
            <a:r>
              <a:rPr lang="ru-RU" sz="800" dirty="0" smtClean="0">
                <a:solidFill>
                  <a:schemeClr val="bg1"/>
                </a:solidFill>
                <a:latin typeface="Arial" panose="020B0604020202020204" pitchFamily="34" charset="0"/>
                <a:cs typeface="Arial" panose="020B0604020202020204" pitchFamily="34" charset="0"/>
              </a:rPr>
              <a:t>ебёнок </a:t>
            </a:r>
            <a:r>
              <a:rPr lang="ru-RU" sz="800" dirty="0">
                <a:solidFill>
                  <a:schemeClr val="bg1"/>
                </a:solidFill>
                <a:latin typeface="Arial" panose="020B0604020202020204" pitchFamily="34" charset="0"/>
                <a:cs typeface="Arial" panose="020B0604020202020204" pitchFamily="34" charset="0"/>
              </a:rPr>
              <a:t>5 - 6 лет стремится познать себя и другого человека как представителя общества, постепенно начинает осознавать связи и зависимости в социальном поведении и взаимоотношениях людей.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 этом возрасте в поведении дошкольников происходят качественные изменения - формируется возможность саморегуляции, дети начинают предъявлять к себе те требования, которые раньше предъявлялись им взрослыми. Так они могут, не отвлекаясь на более интересные дела, доводить до конца малопривлекательную работу (убирать игрушки, наводить порядок в комнате и т.п.). Это становится возможным благодаря осознанию детьми общепринятых норм и правил поведения и обязательности их выполнения.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 возрасте от 5 до 6 лет происходят изменения в представлениях ребёнка о себе. Эти представления начинают включать не только характеристики, которыми ребёнок наделяет себя настоящего в данный отрезок времени, но и качества, которыми он хотел бы или, наоборот, не хотел бы обладать в будущем («Я хочу быть таким, как Человек-Паук», «Я буду, как принцесса» и т. д.). В них проявляются усваиваемые детьми этические нормы. В этом возрасте дети в значительной степени ориентированы на сверстников, большую часть времени проводят с ними в совместных играх и беседах, их оценки и мнения становятся существенными для них. Повышается избирательность и устойчивость взаимоотношений с ровесниками. Свои предпочтения дети объясняют успешностью того или иного ребёнка в игре.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 этом возрасте дети имеют дифференцированное представление о своей гендерной принадлежности по существенным признакам (женские и мужские качества, особенности проявления чувств, эмоций, специфика гендерного поведения). Существенные изменения происходят в игровом взаимодействии, в котором существенное место начинает занимать совместное обсуждение правил игры. При распределении детьми этого возраста ролей для игры можно иногда наблюдать и попытки совместного решения проблем («Кто будет…?»). Вместе с тем согласование действий, распределение обязанностей у детей чаще всего возникает ещё по ходу самой игры. Усложняется игровое пространство (например, в игре «Театр» выделяются сцена и гримёрная). Игровые действия становятся разнообразными.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Вне игры общение детей становится менее ситуативным. Они охотно рассказывают о том, что с ними произошло: где были, что видели и т. д. Дети внимательно слушают друг друга, эмоционально сопереживают рассказам друзей.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Более совершенной становится крупная моторика. Ребёнок этого возраста способен к освоению сложных движений: может пройти по неширокой скамейке и при этом даже перешагнуть через небольшое препятствие; умеет отбивать мяч о землю одной рукой несколько раз подряд. Уже наблюдаются различия в движениях мальчиков и девочек (у мальчиков - более порывистые, у девочек - мягкие, плавные, уравновешенные), в общей конфигурации тела в зависимости от пола ребёнка.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К пяти годам дети обладают довольно большим запасом представлений об окружающем, которые получают благодаря своей активности, стремлению задавать вопросы и экспериментировать. Ребёнок этого возраста уже хорошо знает основные цвета и имеет представления об оттенках (например, может показать два оттенка одного цвета: светло-красный и тёмно-красный). Дети шестого года жизни могут рассказать, чем отличаются геометрические фигуры друг от друга. Для них не составит труда сопоставить между собой по величине большое количество предметов: например, расставить по порядку семь  десять тарелок разной величины и разложить к ним соответствующее количество ложек разного размера. Возрастает способность ребёнка ориентироваться в пространстве.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Внимание детей становится более устойчивым и произвольным. Они могут заниматься не очень привлекательным, но нужным делом в течение 20 - 25 мин вместе со взрослым. Ребёнок этого возраста уже способен действовать по правилу, которое задаётся взрослым. Объём памяти изменяется не существенно, улучшается её устойчивость. При этом для запоминания дети уже могут использовать несложные приёмы и средства.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 5 - 6 лет ведущее значение приобретает наглядно-образное мышление, которое позволяет ребёнку решать более сложные задачи с использованием обобщённых наглядных средств (схем, чертежей и пр.) и обобщённых представлений о свойствах различных предметов и явлений. Возраст 5 - 6 лет можно охарактеризовать как возраст овладения ребёнком активным (продуктивным) воображением, которое начинает приобретать самостоятельность, отделяясь от практической деятельности и предваряя её. Образы воображения значительно полнее и точнее воспроизводят действительность. Ребёнок чётко начинает различать действительное и вымышленное.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Действия воображения - создание и воплощение замысла - начинают складываться первоначально в игре. Это проявляется в том, что прежде игры рождается её замысел и сюжет. Постепенно дети приобретают способность действовать по предварительному замыслу в конструировании и рисовании.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На шестом году жизни ребёнка происходят важные изменения в развитии речи. Для детей этого возраста становится нормой правильное произношение звуков. Дети начинают употреблять обобщающие слова, синонимы, антонимы, оттенки значений слов, многозначные слова. Словарь детей также активно пополняется существительными, обозначающими названия профессий, социальных учреждений (библиотека, почта, универсам, спортивный клуб и т. д.); глаголами, обозначающими трудовые действия людей разных профессий, прилагательными и наречиями, отражающими качество действий, отношение людей к профессиональной деятельности. Дети учатся самостоятельно строить игровые и деловые диалоги, осваивая правила речевого этикета, пользоваться прямой и косвенной речью; в описательном и повествовательном монологах способны передать состояние героя, его настроение, отношение к событию, используя эпитеты и сравнения.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Круг чтения ребёнка 5 - 6 лет пополняется произведениями разнообразной тематики, в том числе связанной с проблемами семьи, взаимоотношений со взрослыми, сверстниками, с историей страны. Он способен удерживать в памяти большой объём информации, ему доступно чтение с продолжением.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Повышаются возможности безопасности жизнедеятельности ребенка 5 - 6 лет. Это связано с ростом осознанности и произвольности поведения, преодолением эгоцентрической позиции (ребёнок становится способным встать на позицию другого). Развивается прогностическая функция мышления, что позволяет ребёнку видеть перспективу событий, предвидеть (предвосхищать) близкие и отдалённые последствия собственных действий, поступков и действий других людей.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 старшем дошкольном возрасте освоенные ранее виды детского труда выполняются качественно, быстро, осознанно. Становится возможным освоение детьми разных видов ручного труда. </a:t>
            </a:r>
          </a:p>
          <a:p>
            <a:pPr marL="0" indent="0" algn="just">
              <a:spcBef>
                <a:spcPts val="0"/>
              </a:spcBef>
              <a:spcAft>
                <a:spcPts val="0"/>
              </a:spcAft>
            </a:pPr>
            <a:r>
              <a:rPr lang="ru-RU" sz="800" dirty="0">
                <a:solidFill>
                  <a:schemeClr val="bg1"/>
                </a:solidFill>
                <a:latin typeface="Arial" panose="020B0604020202020204" pitchFamily="34" charset="0"/>
                <a:cs typeface="Arial" panose="020B0604020202020204" pitchFamily="34" charset="0"/>
              </a:rPr>
              <a:t>В процессе восприятия художественных произведений, произведений музыкального и изобразительного искусства дети способны осуществлять выбор того (произведений, персонажей, образов), что им больше нравится, обосновывая его с помощью элементов эстетической оценки. Они эмоционально откликаются на те произведения искусства, в которых переданы понятные им чувства и отношения, различные эмоциональные состояния людей, животных, борьба добра со злом. Совершенствуется качество музыкальной деятельности. Творческие проявления становятся более осознанными и направленными (образ, средства выразительности продумываются и сознательно подбираются детьми). В продуктивной деятельности дети также могут изобразить задуманное (замысел ведёт за собой изображение).</a:t>
            </a:r>
          </a:p>
        </p:txBody>
      </p:sp>
    </p:spTree>
    <p:extLst>
      <p:ext uri="{BB962C8B-B14F-4D97-AF65-F5344CB8AC3E}">
        <p14:creationId xmlns:p14="http://schemas.microsoft.com/office/powerpoint/2010/main" val="108791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Картинки по запросу шаблоны для презентаций для детского сада"/>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8" name="Овал 7"/>
          <p:cNvSpPr/>
          <p:nvPr/>
        </p:nvSpPr>
        <p:spPr>
          <a:xfrm>
            <a:off x="225425" y="1408113"/>
            <a:ext cx="2749550" cy="118427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b="1" dirty="0"/>
              <a:t>Физическое развитие</a:t>
            </a:r>
          </a:p>
        </p:txBody>
      </p:sp>
      <p:sp>
        <p:nvSpPr>
          <p:cNvPr id="9" name="Овал 8"/>
          <p:cNvSpPr/>
          <p:nvPr/>
        </p:nvSpPr>
        <p:spPr>
          <a:xfrm>
            <a:off x="4043363" y="1408113"/>
            <a:ext cx="3143250" cy="1230312"/>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b="1" dirty="0"/>
              <a:t>Речевое развитие</a:t>
            </a:r>
          </a:p>
        </p:txBody>
      </p:sp>
      <p:sp>
        <p:nvSpPr>
          <p:cNvPr id="10" name="Овал 9"/>
          <p:cNvSpPr/>
          <p:nvPr/>
        </p:nvSpPr>
        <p:spPr>
          <a:xfrm>
            <a:off x="8026400" y="1408113"/>
            <a:ext cx="2968625" cy="118427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b="1" dirty="0"/>
              <a:t>Познавательное развитие</a:t>
            </a:r>
          </a:p>
        </p:txBody>
      </p:sp>
      <p:sp>
        <p:nvSpPr>
          <p:cNvPr id="11" name="Овал 10"/>
          <p:cNvSpPr/>
          <p:nvPr/>
        </p:nvSpPr>
        <p:spPr>
          <a:xfrm>
            <a:off x="1879600" y="2592388"/>
            <a:ext cx="3259138" cy="1262062"/>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b="1" dirty="0"/>
              <a:t>Социально-коммуникативное развитие</a:t>
            </a:r>
          </a:p>
        </p:txBody>
      </p:sp>
      <p:sp>
        <p:nvSpPr>
          <p:cNvPr id="12" name="Овал 11"/>
          <p:cNvSpPr/>
          <p:nvPr/>
        </p:nvSpPr>
        <p:spPr>
          <a:xfrm>
            <a:off x="6032500" y="2638425"/>
            <a:ext cx="3478213" cy="1262063"/>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b="1" dirty="0"/>
              <a:t>Художественно-эстетическое развитие</a:t>
            </a:r>
          </a:p>
        </p:txBody>
      </p:sp>
      <p:sp>
        <p:nvSpPr>
          <p:cNvPr id="18" name="Овал 17"/>
          <p:cNvSpPr/>
          <p:nvPr/>
        </p:nvSpPr>
        <p:spPr>
          <a:xfrm>
            <a:off x="1047750" y="296863"/>
            <a:ext cx="9118600" cy="73342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b="1" dirty="0">
                <a:solidFill>
                  <a:schemeClr val="bg1"/>
                </a:solidFill>
              </a:rPr>
              <a:t>Образовательные области</a:t>
            </a:r>
          </a:p>
        </p:txBody>
      </p:sp>
      <p:sp>
        <p:nvSpPr>
          <p:cNvPr id="24" name="Стрелка вниз 23"/>
          <p:cNvSpPr/>
          <p:nvPr/>
        </p:nvSpPr>
        <p:spPr>
          <a:xfrm>
            <a:off x="5267325" y="1017588"/>
            <a:ext cx="450850" cy="282575"/>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25" name="Стрелка вниз 24"/>
          <p:cNvSpPr/>
          <p:nvPr/>
        </p:nvSpPr>
        <p:spPr>
          <a:xfrm>
            <a:off x="3267075" y="1008063"/>
            <a:ext cx="484188" cy="1465262"/>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26" name="Стрелка вниз 25"/>
          <p:cNvSpPr/>
          <p:nvPr/>
        </p:nvSpPr>
        <p:spPr>
          <a:xfrm>
            <a:off x="1509713" y="858838"/>
            <a:ext cx="484187" cy="441325"/>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27" name="Стрелка вниз 26"/>
          <p:cNvSpPr/>
          <p:nvPr/>
        </p:nvSpPr>
        <p:spPr>
          <a:xfrm>
            <a:off x="9204325" y="811213"/>
            <a:ext cx="484188" cy="488950"/>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28" name="Стрелка вниз 27"/>
          <p:cNvSpPr/>
          <p:nvPr/>
        </p:nvSpPr>
        <p:spPr>
          <a:xfrm>
            <a:off x="7486650" y="995363"/>
            <a:ext cx="485775" cy="1477962"/>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29" name="Скругленный прямоугольник 28"/>
          <p:cNvSpPr/>
          <p:nvPr/>
        </p:nvSpPr>
        <p:spPr>
          <a:xfrm>
            <a:off x="146050" y="2889250"/>
            <a:ext cx="1733550" cy="35718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171450" indent="-171450" fontAlgn="auto">
              <a:spcBef>
                <a:spcPts val="0"/>
              </a:spcBef>
              <a:spcAft>
                <a:spcPts val="0"/>
              </a:spcAft>
              <a:buFont typeface="Arial" panose="020B0604020202020204" pitchFamily="34" charset="0"/>
              <a:buChar char="•"/>
              <a:defRPr/>
            </a:pPr>
            <a:r>
              <a:rPr lang="ru-RU" sz="1100" dirty="0"/>
              <a:t>Двигательная деятельность:</a:t>
            </a:r>
          </a:p>
          <a:p>
            <a:pPr algn="ctr" fontAlgn="auto">
              <a:spcBef>
                <a:spcPts val="0"/>
              </a:spcBef>
              <a:spcAft>
                <a:spcPts val="0"/>
              </a:spcAft>
              <a:defRPr/>
            </a:pPr>
            <a:r>
              <a:rPr lang="ru-RU" sz="1100" dirty="0"/>
              <a:t>Подвижные игры, утренняя гимнастика, воспитание культурно-гигиенических навыков, Формирование основ здорового образа жизни.</a:t>
            </a:r>
          </a:p>
        </p:txBody>
      </p:sp>
      <p:sp>
        <p:nvSpPr>
          <p:cNvPr id="30" name="Скругленный прямоугольник 29"/>
          <p:cNvSpPr/>
          <p:nvPr/>
        </p:nvSpPr>
        <p:spPr>
          <a:xfrm>
            <a:off x="1916113" y="4213225"/>
            <a:ext cx="2900362" cy="252253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171450" indent="-171450" algn="ctr" fontAlgn="auto">
              <a:spcBef>
                <a:spcPts val="0"/>
              </a:spcBef>
              <a:spcAft>
                <a:spcPts val="0"/>
              </a:spcAft>
              <a:buFont typeface="Arial" panose="020B0604020202020204" pitchFamily="34" charset="0"/>
              <a:buChar char="•"/>
              <a:defRPr/>
            </a:pPr>
            <a:r>
              <a:rPr lang="ru-RU" sz="1200" dirty="0"/>
              <a:t>Игровая деятельность:</a:t>
            </a:r>
          </a:p>
          <a:p>
            <a:pPr algn="ctr" fontAlgn="auto">
              <a:spcBef>
                <a:spcPts val="0"/>
              </a:spcBef>
              <a:spcAft>
                <a:spcPts val="0"/>
              </a:spcAft>
              <a:defRPr/>
            </a:pPr>
            <a:r>
              <a:rPr lang="ru-RU" sz="1200" dirty="0"/>
              <a:t>Сюжетно-ролевые игры, игры малой подвижности, театрализованные игры.</a:t>
            </a:r>
          </a:p>
          <a:p>
            <a:pPr marL="171450" indent="-171450" algn="ctr" fontAlgn="auto">
              <a:spcBef>
                <a:spcPts val="0"/>
              </a:spcBef>
              <a:spcAft>
                <a:spcPts val="0"/>
              </a:spcAft>
              <a:buFont typeface="Arial" panose="020B0604020202020204" pitchFamily="34" charset="0"/>
              <a:buChar char="•"/>
              <a:defRPr/>
            </a:pPr>
            <a:r>
              <a:rPr lang="ru-RU" sz="1200" dirty="0"/>
              <a:t>Беседы на нравственные темы, Воспитание культуры поведения, формирование основ безопасности жизнедеятельности.</a:t>
            </a:r>
          </a:p>
          <a:p>
            <a:pPr marL="171450" indent="-171450" algn="ctr" fontAlgn="auto">
              <a:spcBef>
                <a:spcPts val="0"/>
              </a:spcBef>
              <a:spcAft>
                <a:spcPts val="0"/>
              </a:spcAft>
              <a:buFont typeface="Arial" panose="020B0604020202020204" pitchFamily="34" charset="0"/>
              <a:buChar char="•"/>
              <a:defRPr/>
            </a:pPr>
            <a:r>
              <a:rPr lang="ru-RU" sz="1200" dirty="0"/>
              <a:t>Трудовая деятельность: Труд по самообслуживанию, труд в природе, труд взрослых, хозяйственно-бытовой труд. </a:t>
            </a:r>
          </a:p>
        </p:txBody>
      </p:sp>
      <p:sp>
        <p:nvSpPr>
          <p:cNvPr id="31" name="Скругленный прямоугольник 30"/>
          <p:cNvSpPr/>
          <p:nvPr/>
        </p:nvSpPr>
        <p:spPr>
          <a:xfrm>
            <a:off x="4852988" y="4214813"/>
            <a:ext cx="2114550" cy="222408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171450" indent="-171450" algn="ctr" fontAlgn="auto">
              <a:spcBef>
                <a:spcPts val="0"/>
              </a:spcBef>
              <a:spcAft>
                <a:spcPts val="0"/>
              </a:spcAft>
              <a:buFont typeface="Arial" panose="020B0604020202020204" pitchFamily="34" charset="0"/>
              <a:buChar char="•"/>
              <a:defRPr/>
            </a:pPr>
            <a:r>
              <a:rPr lang="ru-RU" sz="1200" dirty="0"/>
              <a:t>Коммуникативная деятельность: развитие речи, ознакомление с художественной литературой, ознакомление с художественной литературой не вошедшей в НОД, Д/И по развитию речи.</a:t>
            </a:r>
          </a:p>
        </p:txBody>
      </p:sp>
      <p:sp>
        <p:nvSpPr>
          <p:cNvPr id="11264" name="Скругленный прямоугольник 11263"/>
          <p:cNvSpPr/>
          <p:nvPr/>
        </p:nvSpPr>
        <p:spPr>
          <a:xfrm>
            <a:off x="7004050" y="4092575"/>
            <a:ext cx="2506663" cy="23463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171450" indent="-171450" algn="ctr">
              <a:buFont typeface="Arial" charset="0"/>
              <a:buChar char="•"/>
              <a:defRPr/>
            </a:pPr>
            <a:r>
              <a:rPr lang="ru-RU" sz="1200">
                <a:solidFill>
                  <a:srgbClr val="000000"/>
                </a:solidFill>
                <a:cs typeface="Arial" charset="0"/>
              </a:rPr>
              <a:t>Продуктивная деятельность:</a:t>
            </a:r>
          </a:p>
          <a:p>
            <a:pPr marL="171450" indent="-171450" algn="ctr">
              <a:defRPr/>
            </a:pPr>
            <a:r>
              <a:rPr lang="ru-RU" sz="1200">
                <a:solidFill>
                  <a:srgbClr val="000000"/>
                </a:solidFill>
                <a:cs typeface="Arial" charset="0"/>
              </a:rPr>
              <a:t>Рисование, лепка,.</a:t>
            </a:r>
          </a:p>
          <a:p>
            <a:pPr marL="171450" indent="-171450" algn="ctr">
              <a:buFont typeface="Arial" charset="0"/>
              <a:buNone/>
              <a:defRPr/>
            </a:pPr>
            <a:r>
              <a:rPr lang="ru-RU" sz="1200">
                <a:solidFill>
                  <a:srgbClr val="000000"/>
                </a:solidFill>
                <a:cs typeface="Arial" charset="0"/>
              </a:rPr>
              <a:t> конструирование, строительные игры.</a:t>
            </a:r>
          </a:p>
          <a:p>
            <a:pPr marL="171450" indent="-171450" algn="ctr">
              <a:buFont typeface="Arial" charset="0"/>
              <a:buChar char="•"/>
              <a:defRPr/>
            </a:pPr>
            <a:r>
              <a:rPr lang="ru-RU" sz="1200">
                <a:solidFill>
                  <a:srgbClr val="000000"/>
                </a:solidFill>
                <a:cs typeface="Arial" charset="0"/>
              </a:rPr>
              <a:t>Музыкальная деятельность: музыкально-дидактические игры, хороводные игры.</a:t>
            </a:r>
          </a:p>
        </p:txBody>
      </p:sp>
      <p:sp>
        <p:nvSpPr>
          <p:cNvPr id="11265" name="Скругленный прямоугольник 11264"/>
          <p:cNvSpPr/>
          <p:nvPr/>
        </p:nvSpPr>
        <p:spPr>
          <a:xfrm>
            <a:off x="9545638" y="2982913"/>
            <a:ext cx="2444750" cy="345598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171450" indent="-171450" algn="ctr" fontAlgn="auto">
              <a:spcBef>
                <a:spcPts val="0"/>
              </a:spcBef>
              <a:spcAft>
                <a:spcPts val="0"/>
              </a:spcAft>
              <a:buFont typeface="Arial" panose="020B0604020202020204" pitchFamily="34" charset="0"/>
              <a:buChar char="•"/>
              <a:defRPr/>
            </a:pPr>
            <a:r>
              <a:rPr lang="ru-RU" sz="1200" dirty="0"/>
              <a:t>Познавательно-исследовательская деятельность: ознакомление с окружающим миром, растительный мир, животный мир, неживая природа, сезонные наблюдения на прогулке, целевые прогулки и экскурсии, ФЭМП, Д\и по ФЭМП, Д\и по экологии, Д\и по ознакомлению с окружающим миром, развитие творческого воображения.</a:t>
            </a:r>
          </a:p>
        </p:txBody>
      </p:sp>
      <p:sp>
        <p:nvSpPr>
          <p:cNvPr id="11267" name="Стрелка вниз 11266"/>
          <p:cNvSpPr/>
          <p:nvPr/>
        </p:nvSpPr>
        <p:spPr>
          <a:xfrm>
            <a:off x="1057275" y="2592388"/>
            <a:ext cx="484188" cy="296862"/>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11268" name="Стрелка вниз 11267"/>
          <p:cNvSpPr/>
          <p:nvPr/>
        </p:nvSpPr>
        <p:spPr>
          <a:xfrm>
            <a:off x="3108325" y="3854450"/>
            <a:ext cx="484188" cy="358775"/>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11269" name="Стрелка вниз 11268"/>
          <p:cNvSpPr/>
          <p:nvPr/>
        </p:nvSpPr>
        <p:spPr>
          <a:xfrm>
            <a:off x="5267325" y="2519363"/>
            <a:ext cx="484188" cy="1573212"/>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11270" name="Стрелка вниз 11269"/>
          <p:cNvSpPr/>
          <p:nvPr/>
        </p:nvSpPr>
        <p:spPr>
          <a:xfrm>
            <a:off x="8126413" y="3854450"/>
            <a:ext cx="484187" cy="238125"/>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11271" name="Стрелка вниз 11270"/>
          <p:cNvSpPr/>
          <p:nvPr/>
        </p:nvSpPr>
        <p:spPr>
          <a:xfrm>
            <a:off x="10348913" y="2330450"/>
            <a:ext cx="484187" cy="652463"/>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5" name="Объект 2"/>
          <p:cNvSpPr>
            <a:spLocks noGrp="1"/>
          </p:cNvSpPr>
          <p:nvPr>
            <p:ph idx="1"/>
          </p:nvPr>
        </p:nvSpPr>
        <p:spPr>
          <a:xfrm>
            <a:off x="129092" y="86062"/>
            <a:ext cx="11908715" cy="5421854"/>
          </a:xfrm>
        </p:spPr>
        <p:txBody>
          <a:bodyPr/>
          <a:lstStyle/>
          <a:p>
            <a:pPr marL="0" indent="0" algn="just">
              <a:spcBef>
                <a:spcPts val="0"/>
              </a:spcBef>
              <a:spcAft>
                <a:spcPts val="0"/>
              </a:spcAft>
            </a:pPr>
            <a:r>
              <a:rPr lang="ru-RU" b="1" dirty="0">
                <a:solidFill>
                  <a:schemeClr val="bg1"/>
                </a:solidFill>
                <a:latin typeface="Arial" panose="020B0604020202020204" pitchFamily="34" charset="0"/>
                <a:cs typeface="Arial" panose="020B0604020202020204" pitchFamily="34" charset="0"/>
              </a:rPr>
              <a:t>Способы и направления поддержки детской инициативы</a:t>
            </a:r>
            <a:r>
              <a:rPr lang="ru-RU" dirty="0">
                <a:solidFill>
                  <a:schemeClr val="bg1"/>
                </a:solidFill>
                <a:latin typeface="Arial" panose="020B0604020202020204" pitchFamily="34" charset="0"/>
                <a:cs typeface="Arial" panose="020B0604020202020204" pitchFamily="34" charset="0"/>
              </a:rPr>
              <a:t> </a:t>
            </a:r>
          </a:p>
          <a:p>
            <a:pPr marL="0" indent="0" algn="just">
              <a:spcBef>
                <a:spcPts val="0"/>
              </a:spcBef>
              <a:spcAft>
                <a:spcPts val="0"/>
              </a:spcAft>
              <a:buNone/>
            </a:pPr>
            <a:r>
              <a:rPr lang="ru-RU" dirty="0">
                <a:solidFill>
                  <a:schemeClr val="bg1"/>
                </a:solidFill>
                <a:latin typeface="Arial" panose="020B0604020202020204" pitchFamily="34" charset="0"/>
                <a:cs typeface="Arial" panose="020B0604020202020204" pitchFamily="34" charset="0"/>
              </a:rPr>
              <a:t>Детская инициатива проявляется в свободной самостоятельной деятельности детей по выбору и интересам. Возможность играть, рисовать, конструировать, сочинять и пр. в соответствии с собственными интересами является важнейшим источником эмоционального благополучия ребенка в детском саду. Самостоятельная деятельность детей протекает преимущественно в утренний отрезок времени и во второй половине дня. </a:t>
            </a:r>
          </a:p>
          <a:p>
            <a:pPr marL="0" indent="0" algn="just">
              <a:spcBef>
                <a:spcPts val="0"/>
              </a:spcBef>
              <a:spcAft>
                <a:spcPts val="0"/>
              </a:spcAft>
              <a:buNone/>
            </a:pPr>
            <a:r>
              <a:rPr lang="ru-RU" dirty="0">
                <a:solidFill>
                  <a:schemeClr val="bg1"/>
                </a:solidFill>
                <a:latin typeface="Arial" panose="020B0604020202020204" pitchFamily="34" charset="0"/>
                <a:cs typeface="Arial" panose="020B0604020202020204" pitchFamily="34" charset="0"/>
              </a:rPr>
              <a:t>Все виды деятельности ребенка в детском саду могут осуществляться в форме самостоятельной инициативной деятельности: </a:t>
            </a:r>
          </a:p>
          <a:p>
            <a:pPr lvl="0"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самостоятельные сюжетно-ролевые, режиссерские и театрализованные игры; </a:t>
            </a:r>
          </a:p>
          <a:p>
            <a:pPr lvl="0"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развивающие и логические игры; </a:t>
            </a:r>
          </a:p>
          <a:p>
            <a:pPr lvl="0"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музыкальные игры и импровизации; </a:t>
            </a:r>
          </a:p>
          <a:p>
            <a:pPr lvl="0"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речевые игры, игры с буквами, звуками и слогами; </a:t>
            </a:r>
          </a:p>
          <a:p>
            <a:pPr lvl="0"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самостоятельная деятельность в книжном уголке; </a:t>
            </a:r>
          </a:p>
          <a:p>
            <a:pPr lvl="0"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самостоятельная изобразительная и конструктивная деятельность по выбору детей; </a:t>
            </a:r>
          </a:p>
          <a:p>
            <a:pPr algn="just">
              <a:spcBef>
                <a:spcPts val="0"/>
              </a:spcBef>
              <a:spcAft>
                <a:spcPts val="0"/>
              </a:spcAft>
              <a:buFont typeface="Wingdings" panose="05000000000000000000" pitchFamily="2" charset="2"/>
              <a:buChar char="ü"/>
            </a:pPr>
            <a:r>
              <a:rPr lang="ru-RU" dirty="0">
                <a:solidFill>
                  <a:schemeClr val="bg1"/>
                </a:solidFill>
                <a:latin typeface="Arial" panose="020B0604020202020204" pitchFamily="34" charset="0"/>
                <a:cs typeface="Arial" panose="020B0604020202020204" pitchFamily="34" charset="0"/>
              </a:rPr>
              <a:t>самостоятельные опыты и эксперименты и др.</a:t>
            </a:r>
          </a:p>
        </p:txBody>
      </p:sp>
    </p:spTree>
    <p:extLst>
      <p:ext uri="{BB962C8B-B14F-4D97-AF65-F5344CB8AC3E}">
        <p14:creationId xmlns:p14="http://schemas.microsoft.com/office/powerpoint/2010/main" val="233973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chalo4ka.ru/wp-content/uploads/2014/05/veselyie-rebyata-shablon-prevyu-1.png"/>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5" name="Объект 2"/>
          <p:cNvSpPr>
            <a:spLocks noGrp="1"/>
          </p:cNvSpPr>
          <p:nvPr>
            <p:ph idx="1"/>
          </p:nvPr>
        </p:nvSpPr>
        <p:spPr>
          <a:xfrm>
            <a:off x="129092" y="86062"/>
            <a:ext cx="11908715" cy="5421854"/>
          </a:xfrm>
        </p:spPr>
        <p:txBody>
          <a:bodyPr/>
          <a:lstStyle/>
          <a:p>
            <a:pPr marL="0" indent="0" algn="ctr">
              <a:spcBef>
                <a:spcPts val="0"/>
              </a:spcBef>
              <a:spcAft>
                <a:spcPts val="0"/>
              </a:spcAft>
            </a:pPr>
            <a:r>
              <a:rPr lang="ru-RU" sz="1500" b="1" dirty="0">
                <a:solidFill>
                  <a:schemeClr val="bg1"/>
                </a:solidFill>
                <a:latin typeface="Arial" panose="020B0604020202020204" pitchFamily="34" charset="0"/>
                <a:cs typeface="Arial" panose="020B0604020202020204" pitchFamily="34" charset="0"/>
              </a:rPr>
              <a:t>Особенности образовательной деятельности разных видов</a:t>
            </a:r>
            <a:endParaRPr lang="ru-RU" sz="1500" dirty="0">
              <a:solidFill>
                <a:schemeClr val="bg1"/>
              </a:solidFill>
              <a:latin typeface="Arial" panose="020B0604020202020204" pitchFamily="34" charset="0"/>
              <a:cs typeface="Arial" panose="020B0604020202020204" pitchFamily="34" charset="0"/>
            </a:endParaRPr>
          </a:p>
          <a:p>
            <a:pPr marL="0" indent="0" algn="just">
              <a:spcBef>
                <a:spcPts val="0"/>
              </a:spcBef>
              <a:spcAft>
                <a:spcPts val="0"/>
              </a:spcAft>
              <a:buNone/>
            </a:pPr>
            <a:r>
              <a:rPr lang="ru-RU" sz="1500" dirty="0">
                <a:solidFill>
                  <a:schemeClr val="bg1"/>
                </a:solidFill>
                <a:latin typeface="Arial" panose="020B0604020202020204" pitchFamily="34" charset="0"/>
                <a:cs typeface="Arial" panose="020B0604020202020204" pitchFamily="34" charset="0"/>
              </a:rPr>
              <a:t>Развитие ребенка в образовательном процессе детского сада осуществляется целостно в процессе всей его жизнедеятельности. В тоже время, освоение любого вида деятельности требует обучения общим и специальным умениям, необходимым для её осуществления. </a:t>
            </a:r>
          </a:p>
          <a:p>
            <a:pPr marL="0" indent="0" algn="just">
              <a:spcBef>
                <a:spcPts val="0"/>
              </a:spcBef>
              <a:spcAft>
                <a:spcPts val="0"/>
              </a:spcAft>
              <a:buNone/>
            </a:pPr>
            <a:r>
              <a:rPr lang="ru-RU" sz="1500" dirty="0">
                <a:solidFill>
                  <a:schemeClr val="bg1"/>
                </a:solidFill>
                <a:latin typeface="Arial" panose="020B0604020202020204" pitchFamily="34" charset="0"/>
                <a:cs typeface="Arial" panose="020B0604020202020204" pitchFamily="34" charset="0"/>
              </a:rPr>
              <a:t>Особенностью организации образовательной деятельности по Программе является ситуационный подход. Основной единицей образовательного процесса выступает образовательная ситуация (занятие), т. е. такая форма совместной деятельности педагога и детей, которая планируется и целенаправленно организуется педагогом с целью решения определенных задач развития, воспитания и обучения. Образовательная ситуация протекает в конкретный временной период образовательной деятельности. Особенностью образовательной ситуации является появление образовательного результата (продукта) в ходе специально организованного взаимодействия воспитателя и ребенка. Такие продукты могут быть как материальными (рассказ, рисунок, поделка, коллаж, экспонат для выставки), так и нематериальными (новое знание, образ, идея, отношение, переживание). Ориентация на конечный продукт определяет технологию создания образовательных ситуаций</a:t>
            </a:r>
            <a:r>
              <a:rPr lang="ru-RU" sz="1500" dirty="0" smtClean="0">
                <a:solidFill>
                  <a:schemeClr val="bg1"/>
                </a:solidFill>
                <a:latin typeface="Arial" panose="020B0604020202020204" pitchFamily="34" charset="0"/>
                <a:cs typeface="Arial" panose="020B0604020202020204" pitchFamily="34" charset="0"/>
              </a:rPr>
              <a:t>.</a:t>
            </a:r>
          </a:p>
          <a:p>
            <a:pPr marL="0" indent="0" algn="ctr">
              <a:spcBef>
                <a:spcPts val="0"/>
              </a:spcBef>
              <a:spcAft>
                <a:spcPts val="0"/>
              </a:spcAft>
              <a:buNone/>
            </a:pPr>
            <a:r>
              <a:rPr lang="ru-RU" sz="1500" b="1" dirty="0">
                <a:solidFill>
                  <a:schemeClr val="bg1"/>
                </a:solidFill>
                <a:latin typeface="Arial" panose="020B0604020202020204" pitchFamily="34" charset="0"/>
                <a:cs typeface="Arial" panose="020B0604020202020204" pitchFamily="34" charset="0"/>
              </a:rPr>
              <a:t>Культурные практики</a:t>
            </a:r>
            <a:endParaRPr lang="ru-RU" sz="1500" dirty="0">
              <a:solidFill>
                <a:schemeClr val="bg1"/>
              </a:solidFill>
              <a:latin typeface="Arial" panose="020B0604020202020204" pitchFamily="34" charset="0"/>
              <a:cs typeface="Arial" panose="020B0604020202020204" pitchFamily="34" charset="0"/>
            </a:endParaRPr>
          </a:p>
          <a:p>
            <a:pPr marL="0" indent="0" algn="just">
              <a:spcBef>
                <a:spcPts val="0"/>
              </a:spcBef>
              <a:spcAft>
                <a:spcPts val="0"/>
              </a:spcAft>
              <a:buNone/>
            </a:pPr>
            <a:r>
              <a:rPr lang="ru-RU" sz="1500" dirty="0">
                <a:solidFill>
                  <a:schemeClr val="bg1"/>
                </a:solidFill>
                <a:latin typeface="Arial" panose="020B0604020202020204" pitchFamily="34" charset="0"/>
                <a:cs typeface="Arial" panose="020B0604020202020204" pitchFamily="34" charset="0"/>
              </a:rPr>
              <a:t>Во второй половине дня организуются разнообразные культурные практики, ориентированные на проявление детьми самостоятельности и творчества в разных видах деятельности. В культурных практиках воспитателем создается атмосфера свободы выбора, творческого обмена и самовыражения, сотрудничества взрослого и детей. Организация культурных практик носит преимущественно подгрупповой характер. </a:t>
            </a:r>
          </a:p>
          <a:p>
            <a:pPr marL="0" lvl="0" indent="0" algn="just">
              <a:spcBef>
                <a:spcPts val="0"/>
              </a:spcBef>
              <a:spcAft>
                <a:spcPts val="0"/>
              </a:spcAft>
              <a:buNone/>
            </a:pPr>
            <a:r>
              <a:rPr lang="ru-RU" sz="1500" dirty="0">
                <a:solidFill>
                  <a:schemeClr val="bg1"/>
                </a:solidFill>
                <a:latin typeface="Arial" panose="020B0604020202020204" pitchFamily="34" charset="0"/>
                <a:cs typeface="Arial" panose="020B0604020202020204" pitchFamily="34" charset="0"/>
              </a:rPr>
              <a:t>Совместная игра воспитателя и детей (сюжетно-ролевая, режиссерская, игра-драматизация, строительно-конструктивные игры) направлена на обогащение содержания творческих игр, освоение детьми игровых умений, необходимых для организации самостоятельной игры. </a:t>
            </a:r>
          </a:p>
          <a:p>
            <a:pPr marL="0" indent="0" algn="just">
              <a:spcBef>
                <a:spcPts val="0"/>
              </a:spcBef>
              <a:spcAft>
                <a:spcPts val="0"/>
              </a:spcAft>
              <a:buNone/>
            </a:pPr>
            <a:r>
              <a:rPr lang="ru-RU" sz="1500" dirty="0">
                <a:solidFill>
                  <a:schemeClr val="bg1"/>
                </a:solidFill>
                <a:latin typeface="Arial" panose="020B0604020202020204" pitchFamily="34" charset="0"/>
                <a:cs typeface="Arial" panose="020B0604020202020204" pitchFamily="34" charset="0"/>
              </a:rPr>
              <a:t>Ситуации общения и накопления положительного социально-эмоционального опыта носят проблемный характер и заключают в себе жизненную проблему близкую детям дошкольного возраста, в разрешении которой они принимают непосредственное участие.</a:t>
            </a:r>
          </a:p>
        </p:txBody>
      </p:sp>
    </p:spTree>
    <p:extLst>
      <p:ext uri="{BB962C8B-B14F-4D97-AF65-F5344CB8AC3E}">
        <p14:creationId xmlns:p14="http://schemas.microsoft.com/office/powerpoint/2010/main" val="28403399"/>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598</TotalTime>
  <Words>3113</Words>
  <Application>Microsoft Office PowerPoint</Application>
  <PresentationFormat>Широкоэкранный</PresentationFormat>
  <Paragraphs>291</Paragraphs>
  <Slides>14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Arial Narrow</vt:lpstr>
      <vt:lpstr>Calibri</vt:lpstr>
      <vt:lpstr>Century Gothic</vt:lpstr>
      <vt:lpstr>Times New Roman</vt:lpstr>
      <vt:lpstr>Wingdings</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«Детский сад комбинированного вида№68» Энгельсского муниципального района Саратовской области </dc:title>
  <dc:creator>Ирина</dc:creator>
  <cp:lastModifiedBy>Пользователь Windows</cp:lastModifiedBy>
  <cp:revision>71</cp:revision>
  <dcterms:created xsi:type="dcterms:W3CDTF">2015-10-18T12:03:01Z</dcterms:created>
  <dcterms:modified xsi:type="dcterms:W3CDTF">2020-09-11T07:35:53Z</dcterms:modified>
</cp:coreProperties>
</file>