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76" r:id="rId7"/>
    <p:sldId id="266" r:id="rId8"/>
    <p:sldId id="278" r:id="rId9"/>
    <p:sldId id="279" r:id="rId10"/>
    <p:sldId id="280" r:id="rId11"/>
    <p:sldId id="281" r:id="rId12"/>
    <p:sldId id="282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1" y="1444625"/>
            <a:ext cx="8587988" cy="49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Подготовительной группы № 2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(4)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6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2021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Трушлякова Елена Александровна –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высшая квалификационная категория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Ермакова Евгения Владимировна –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первая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квалификационная категория</a:t>
            </a:r>
          </a:p>
          <a:p>
            <a:pPr algn="r"/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33675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Объект 1"/>
          <p:cNvSpPr>
            <a:spLocks noGrp="1"/>
          </p:cNvSpPr>
          <p:nvPr>
            <p:ph idx="1"/>
          </p:nvPr>
        </p:nvSpPr>
        <p:spPr>
          <a:xfrm>
            <a:off x="178604" y="47688"/>
            <a:ext cx="5684314" cy="1095311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холодный период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работы группы 10,5 ч.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73884"/>
              </p:ext>
            </p:extLst>
          </p:nvPr>
        </p:nvGraphicFramePr>
        <p:xfrm>
          <a:off x="181980" y="1386958"/>
          <a:ext cx="5684313" cy="5394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1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Режимные моменты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Подгот. гр.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06:00-08:05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Утренняя гимнастика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08:10 (8-12 м)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завтраку, завтрак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08:30-08:50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Игры, самостоятельная деятельность 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08:50-09:00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Непосредственно образовательная </a:t>
                      </a: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</a:rPr>
                        <a:t>деятельность</a:t>
                      </a:r>
                      <a:r>
                        <a:rPr lang="ru-RU" sz="1200" b="1" baseline="0" dirty="0" smtClean="0">
                          <a:effectLst/>
                          <a:latin typeface="Arial Narrow" panose="020B0606020202030204" pitchFamily="34" charset="0"/>
                        </a:rPr>
                        <a:t> (в том числе занятие с педагогом-психологом по подгруппам 1 раз в неделю)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09:00-09:30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09:40-10:10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10:20-10:50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Второй завтрак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10:20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11:00-12:35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(1 ч. 35 мин.)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обеду, обед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12:35-13:00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ко сну, сон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</a:rPr>
                        <a:t>13:00-15:00 (</a:t>
                      </a: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2 ч.)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Постепенный подъем, воздушные процедуры, гимнастика после сна, игры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15:00-15:30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1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15:30-16:00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Непосредственно образовательная деятельность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</a:rPr>
                        <a:t>16:00-16:30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</a:rPr>
                        <a:t>16:00-18:00 (</a:t>
                      </a: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2 ч.)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39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Arial Narrow" panose="020B0606020202030204" pitchFamily="34" charset="0"/>
                        </a:rPr>
                        <a:t>Общее время прогулки</a:t>
                      </a:r>
                      <a:endParaRPr lang="ru-RU" sz="1200" b="1" i="1" kern="0">
                        <a:solidFill>
                          <a:srgbClr val="00008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3 ч. 35 мин.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09084"/>
              </p:ext>
            </p:extLst>
          </p:nvPr>
        </p:nvGraphicFramePr>
        <p:xfrm>
          <a:off x="6048273" y="1386955"/>
          <a:ext cx="5913329" cy="54318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0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Режимные моменты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Подготов. гр.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Прием, осмотр, игры, индивидуальная, подгрупповая работа с детьми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06:00-07:00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07:00-08:30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(10:12 м.)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(1 ч. 30 м.)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завтраку, завтрак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08:30-09:00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Игры, самостоятельная деятельность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09:00-10:00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Второй завтрак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10:30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10:20-12:20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(1 ч. 50 м.)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обеду, обед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12:20-12:50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ко сну, сон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12:50-15:00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(2 ч. 10 м.)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Постепенный подъем, воздушные процедуры, гимнастика после сна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15:00-15:40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15:40-16:00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</a:rPr>
                        <a:t>16:00-18:00 (</a:t>
                      </a: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2 ч.)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43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Narrow" panose="020B0606020202030204" pitchFamily="34" charset="0"/>
                        </a:rPr>
                        <a:t>Общее время прогулки</a:t>
                      </a:r>
                      <a:endParaRPr lang="ru-RU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</a:rPr>
                        <a:t>5 ч. 20 минут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5" name="Объект 1"/>
          <p:cNvSpPr txBox="1">
            <a:spLocks/>
          </p:cNvSpPr>
          <p:nvPr/>
        </p:nvSpPr>
        <p:spPr bwMode="auto">
          <a:xfrm>
            <a:off x="6301498" y="244736"/>
            <a:ext cx="5684314" cy="89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20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6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(теплый период)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работы группы 10,5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ч.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2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345546" y="47637"/>
            <a:ext cx="11485898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подготовительной группы № 2 (10)</a:t>
            </a:r>
            <a:endParaRPr lang="ru-RU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513525" y="714345"/>
            <a:ext cx="387472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49094"/>
              </p:ext>
            </p:extLst>
          </p:nvPr>
        </p:nvGraphicFramePr>
        <p:xfrm>
          <a:off x="133814" y="544502"/>
          <a:ext cx="11920654" cy="620841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61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Вид деятельности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Количество образовательных ситуаций и занятий в неделю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Двигательная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занятие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физической культурой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занятия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занятие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физической культурой на открытом воздухе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1 занятие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Коммуникативная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развитие речи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 образовательные ситуации, а также во всех образовательных ситуациях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обучению грамоте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0,5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образовательная ситуация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Познавательно-исследовательская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исследование объектов живой и неживой природы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экспериментирование, познание предметного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мира, освоение безопасного поведения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познание социального мира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3.3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занятие с педагогом-психологом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занятие (по подгруппам)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3.4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математическое и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сенсорное развитие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2 образовательных ситуации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 Narrow" panose="020B0606020202030204" pitchFamily="34" charset="0"/>
                        </a:rPr>
                        <a:t>Художественно-эстетическая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рисование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лепка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4.3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аппликация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4.4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конструктивная деятельность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музыкальная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деятельность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 музыкальных занятия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чтение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художественной литературы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6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Всего в неделю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 Narrow" panose="020B0606020202030204" pitchFamily="34" charset="0"/>
                        </a:rPr>
                        <a:t>16 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образовательных ситуаций и занятий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6 </a:t>
            </a:r>
            <a:r>
              <a:rPr lang="ru-RU" sz="2200" b="1" dirty="0">
                <a:solidFill>
                  <a:schemeClr val="bg1"/>
                </a:solidFill>
              </a:rPr>
              <a:t>до </a:t>
            </a:r>
            <a:r>
              <a:rPr lang="ru-RU" sz="2200" b="1" dirty="0" smtClean="0">
                <a:solidFill>
                  <a:schemeClr val="bg1"/>
                </a:solidFill>
              </a:rPr>
              <a:t>7 </a:t>
            </a:r>
            <a:r>
              <a:rPr lang="ru-RU" sz="2200" b="1" dirty="0">
                <a:solidFill>
                  <a:schemeClr val="bg1"/>
                </a:solidFill>
              </a:rPr>
              <a:t>лет 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86062"/>
            <a:ext cx="12192000" cy="542185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b="1" dirty="0">
                <a:latin typeface="Arial Narrow" panose="020B0606020202030204" pitchFamily="34" charset="0"/>
              </a:rPr>
              <a:t>Ребенок на пороге школы (6 -7 лет) </a:t>
            </a:r>
            <a:r>
              <a:rPr lang="ru-RU" sz="900" dirty="0">
                <a:latin typeface="Arial Narrow" panose="020B0606020202030204" pitchFamily="34" charset="0"/>
              </a:rPr>
              <a:t>обладает устойчивыми социально-нравственными чувства и эмоциями, высоким самосознанием и осуществляет себя как субъект деятельности и поведения.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Мотивационная сфера дошкольников 6 - 7 лет расширяется за счёт развития таких социальных мотивов, как познавательные, </a:t>
            </a:r>
            <a:r>
              <a:rPr lang="ru-RU" sz="900" dirty="0" err="1">
                <a:latin typeface="Arial Narrow" panose="020B0606020202030204" pitchFamily="34" charset="0"/>
              </a:rPr>
              <a:t>просоциальные</a:t>
            </a:r>
            <a:r>
              <a:rPr lang="ru-RU" sz="900" dirty="0">
                <a:latin typeface="Arial Narrow" panose="020B0606020202030204" pitchFamily="34" charset="0"/>
              </a:rPr>
              <a:t> (побуждающие делать добро), самореализации. Поведение ребёнка начинает регулироваться также его представлениями о том, что хорошо и что плохо. С развитием морально-нравственных представлений напрямую связана и возможность эмоционально оценивать свои поступки. Ребёнок испытывает чувство удовлетворения, радости, когда поступает правильно, хорошо, и смущение, неловкость, когда нарушает правила, поступает плохо. Общая самооценка детей представляет собой глобальное, положительное недифференцированное отношение к себе, формирующееся под влиянием эмоционального отношения со стороны взрослых.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К концу дошкольного возраста происходят существенные изменения в эмоциональной сфере. С одной стороны, у детей этого возраста более богатая эмоциональная жизнь, их эмоции глубоки и разнообразны по содержанию. С другой стороны, они более сдержанны и избирательны в эмоциональных проявлениях. К концу дошкольного возраста у них формируются обобщённые эмоциональные представления, что позволяет им предвосхищать последствия своих действий. Это существенно влияет на эффективность произвольной регуляции поведения - ребёнок может не только отказаться от нежелательных действий или хорошо себя вести, но и выполнять неинтересное задание, если будет понимать, что полученные результаты принесут кому-то пользу, радость и т. п. Благодаря таким изменениям в эмоциональной сфере поведение дошкольника становится менее ситуативным и чаще выстраивается с учётом интересов и потребностей других людей.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Сложнее и богаче по содержанию становится общение ребёнка со взрослым. Дошкольник внимательно слушает рассказы родителей о том, что у них произошло на работе, живо интересуется тем, как они познакомились, при встрече с незнакомыми людьми часто спрашивает, где они живут, есть ли у них дети, кем они работают и т. п. Большую значимость для детей 6 - 7 лет приобретает общение между собой. Их избирательные отношения становятся устойчивыми, именно в этот период зарождается детская дружба. Дети продолжают активно сотрудничать, вместе с тем у них наблюдаются и конкурентные отношения - в общении и взаимодействии они стремятся в первую очередь проявить себя, привлечь внимание других к себе. Однако у них есть все возможности придать такому соперничеству продуктивный и конструктивный характер и избегать негативных форм поведения.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К 7 годам дети определяют перспективы взросления в соответствии с гендерной ролью, проявляют стремление к усвоению определённых способов поведения, ориентированных на выполнение будущих социальных ролей. </a:t>
            </a:r>
            <a:r>
              <a:rPr lang="ru-RU" sz="900" dirty="0" smtClean="0">
                <a:latin typeface="Arial Narrow" panose="020B0606020202030204" pitchFamily="34" charset="0"/>
              </a:rPr>
              <a:t>К </a:t>
            </a:r>
            <a:r>
              <a:rPr lang="ru-RU" sz="900" dirty="0">
                <a:latin typeface="Arial Narrow" panose="020B0606020202030204" pitchFamily="34" charset="0"/>
              </a:rPr>
              <a:t>6 - 7 годам ребёнок уверенно владеет культурой самообслуживания и культурой здоровья. </a:t>
            </a:r>
            <a:r>
              <a:rPr lang="ru-RU" sz="900" dirty="0" smtClean="0">
                <a:latin typeface="Arial Narrow" panose="020B0606020202030204" pitchFamily="34" charset="0"/>
              </a:rPr>
              <a:t>В </a:t>
            </a:r>
            <a:r>
              <a:rPr lang="ru-RU" sz="900" dirty="0">
                <a:latin typeface="Arial Narrow" panose="020B0606020202030204" pitchFamily="34" charset="0"/>
              </a:rPr>
              <a:t>играх дети 6 - 7 лет способны отражать достаточно сложные социальные события - рождение ребёнка, свадьба, праздник, война и др. В игре может быть несколько центров, в каждом из которых отражается та или иная сюжетная линия. Дети этого возраста могут по ходу игры брать на себя две роли, переходя от исполнения одной к исполнению другой. Они могут вступать во взаимодействие с несколькими партнёрами по игре, исполняя как главную, так и подчинённую роль.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Продолжается дальнейшее развитие моторики ребёнка, наращивание и самостоятельное использование двигательного опыта. Расширяются представления о самом себе, своих физических возможностях, физическом облике. Совершенствуются ходьба, бег, шаги становятся равномерными, увеличивается их длина, появляется гармония в движениях рук и ног. Ребёнок способен быстро перемещаться, ходить и бегать, держать правильную осанку.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По собственной инициативе дети могут организовывать подвижные игры и простейшие соревнования со сверстниками.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 возрасте 6 - 7 лет происходит расширение и углубление представлений детей о форме, цвете, величине предметов. Ребёнок уже целенаправленно, последовательно обследует внешние особенности предметов. При этом он ориентируется не на единичные признаки, а на весь комплекс (цвет, форма, величина и др.). К концу дошкольного возраста существенно увеличивается устойчивость непроизвольного внимания, что приводит к меньшей отвлекаемости детей. Сосредоточенность и длительность деятельности ребёнка зависит от её привлекательности для него. Внимание мальчиков менее устойчиво. В 6 - 7 лет у детей увеличивается объём памяти, что позволяет им непроизвольно запоминать достаточно большой объём информации. Девочек отличает больший объём и устойчивость памяти.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Воображение детей данного возраста становится, с одной стороны, богаче и оригинальнее, а с другой — более логичным и последовательным, оно уже не похоже на стихийное фантазирование детей младших возрастов. Несмотря на то, что увиденное или услышанное порой преобразуется детьми до неузнаваемости, в конечных продуктах их воображения чётче прослеживаются объективные закономерности действительности. Так, например, даже в самых фантастических рассказах дети стараются установить причинно-следственные связи, в самых фантастических рисунках - передать перспективу. При придумывании сюжета игры, темы рисунка, историй и т. п. дети 6 - 7 лет не только удерживают первоначальный замысел, но могут обдумывать его до начала деятельности.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 этом возрасте продолжается развитие наглядно-образного мышления, которое позволяет ребёнку решать более сложные задачи с использованием обобщённых наглядных средств (схем, чертежей и пр.) и обобщённых представлений о свойствах различных предметов и явлений. Действия наглядно-образного мышления (например, при нахождении выхода из нарисованного лабиринта) ребёнок этого возраста, как правило, совершает уже в уме, не прибегая к практическим предметным действиям даже в случаях затруднений. Возможность успешно совершать действия сериации и классификации во многом связана с тем, что на седьмом году жизни в процесс мышления всё более активно включается речь. Использование ребёнком (вслед за взрослым) слова для обозначения существенных признаков предметов и явлений приводит к появлению первых понятий.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Речевые умения детей позволяют полноценно общаться с разным контингентом людей (взрослыми и сверстниками, знакомыми и незнакомыми). </a:t>
            </a:r>
            <a:r>
              <a:rPr lang="ru-RU" sz="900" dirty="0" smtClean="0">
                <a:latin typeface="Arial Narrow" panose="020B0606020202030204" pitchFamily="34" charset="0"/>
              </a:rPr>
              <a:t>Дети </a:t>
            </a:r>
            <a:r>
              <a:rPr lang="ru-RU" sz="900" dirty="0">
                <a:latin typeface="Arial Narrow" panose="020B0606020202030204" pitchFamily="34" charset="0"/>
              </a:rPr>
              <a:t>не только правильно произносят, но и хорошо различают фонемы (звуки) и слова. Овладение морфологической системой языка позволяет им успешно образовывать достаточно сложные грамматические формы существительных, прилагательных, глаголов. В своей речи старший дошкольник всё чаще использует сложные предложения (с сочинительными и подчинительными связями). В 6 - 7 лет увеличивается словарный запас. В процессе диалога ребёнок старается исчерпывающе ответить на вопросы, сам задаёт вопросы, понятные собеседнику, согласует свои реплики с репликами других. Активно развивается и другая форма речи - монологическая. Дети могут последовательно и связно пересказывать или рассказывать. Важнейшим итогом развития речи на протяжении всего дошкольного детства является то, что к концу этого периода речь становится подлинным средством как общения, так и познавательной деятельности, а также планирования и регуляции поведения. </a:t>
            </a:r>
            <a:r>
              <a:rPr lang="ru-RU" sz="900" dirty="0" smtClean="0">
                <a:latin typeface="Arial Narrow" panose="020B0606020202030204" pitchFamily="34" charset="0"/>
              </a:rPr>
              <a:t>К </a:t>
            </a:r>
            <a:r>
              <a:rPr lang="ru-RU" sz="900" dirty="0">
                <a:latin typeface="Arial Narrow" panose="020B0606020202030204" pitchFamily="34" charset="0"/>
              </a:rPr>
              <a:t>концу дошкольного детства ребёнок формируется как будущий самостоятельный читатель. Тяга к книге, её содержательной, эстетической и формальной сторонам - важнейший итог развития дошкольника-читателя. </a:t>
            </a:r>
            <a:r>
              <a:rPr lang="ru-RU" sz="900" dirty="0" smtClean="0">
                <a:latin typeface="Arial Narrow" panose="020B0606020202030204" pitchFamily="34" charset="0"/>
              </a:rPr>
              <a:t>Музыкально-художественная </a:t>
            </a:r>
            <a:r>
              <a:rPr lang="ru-RU" sz="900" dirty="0">
                <a:latin typeface="Arial Narrow" panose="020B0606020202030204" pitchFamily="34" charset="0"/>
              </a:rPr>
              <a:t>деятельность характеризуется большой самостоятельностью. Развитие познавательных интересов приводит к стремлению получить знания о видах и жанрах искусства (история создания музыкальных шедевров, жизнь и творчество композиторов и исполнителей).  </a:t>
            </a:r>
            <a:r>
              <a:rPr lang="ru-RU" sz="900" dirty="0" smtClean="0">
                <a:latin typeface="Arial Narrow" panose="020B0606020202030204" pitchFamily="34" charset="0"/>
              </a:rPr>
              <a:t>Дошкольники </a:t>
            </a:r>
            <a:r>
              <a:rPr lang="ru-RU" sz="900" dirty="0">
                <a:latin typeface="Arial Narrow" panose="020B0606020202030204" pitchFamily="34" charset="0"/>
              </a:rPr>
              <a:t>начинают проявлять интерес к посещению театров, понимать ценность произведений музыкального искусства.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Arial Narrow" panose="020B0606020202030204" pitchFamily="34" charset="0"/>
              </a:rPr>
              <a:t>В продуктивной деятельности дети знают, что хотят изобразить, и могут целенаправленно следовать к своей цели, преодолевая препятствия и не отказываясь от своего замысла, который теперь становится опережающим. Они способны изображать всё, что вызывает у них интерес. Созданные изображения становятся похожи на реальный предмет, узнаваемы и включают множество деталей. Совершенствуется и усложняется техника рисования, лепки, аппликации.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Arial Narrow" panose="020B0606020202030204" pitchFamily="34" charset="0"/>
              </a:rPr>
              <a:t>Дети способны конструировать по схеме, фотографиям, заданным условиям, собственному замыслу постройки из разнообразного строительного материала, дополняя их архитектурными деталями; делать игрушки путём складывания бумаги в разных направлениях; создавать фигурки людей, животных, героев литературных произведений из природного материала</a:t>
            </a:r>
            <a:r>
              <a:rPr lang="ru-RU" sz="900" dirty="0" smtClean="0">
                <a:latin typeface="Arial Narrow" panose="020B0606020202030204" pitchFamily="34" charset="0"/>
              </a:rPr>
              <a:t>. Наиболее </a:t>
            </a:r>
            <a:r>
              <a:rPr lang="ru-RU" sz="900" dirty="0">
                <a:latin typeface="Arial Narrow" panose="020B0606020202030204" pitchFamily="34" charset="0"/>
              </a:rPr>
              <a:t>важным достижением детей в данной образовательной области является овладение композицией.</a:t>
            </a:r>
            <a:endParaRPr lang="ru-RU" sz="9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1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617</TotalTime>
  <Words>3301</Words>
  <Application>Microsoft Office PowerPoint</Application>
  <PresentationFormat>Широкоэкранный</PresentationFormat>
  <Paragraphs>289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Пользователь Windows</cp:lastModifiedBy>
  <cp:revision>72</cp:revision>
  <dcterms:created xsi:type="dcterms:W3CDTF">2015-10-18T12:03:01Z</dcterms:created>
  <dcterms:modified xsi:type="dcterms:W3CDTF">2020-09-11T07:32:31Z</dcterms:modified>
</cp:coreProperties>
</file>