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9" r:id="rId1"/>
  </p:sldMasterIdLst>
  <p:sldIdLst>
    <p:sldId id="256" r:id="rId2"/>
    <p:sldId id="257" r:id="rId3"/>
    <p:sldId id="258" r:id="rId4"/>
    <p:sldId id="259" r:id="rId5"/>
    <p:sldId id="274" r:id="rId6"/>
    <p:sldId id="266" r:id="rId7"/>
    <p:sldId id="278" r:id="rId8"/>
    <p:sldId id="279" r:id="rId9"/>
    <p:sldId id="280" r:id="rId10"/>
    <p:sldId id="281" r:id="rId11"/>
    <p:sldId id="282" r:id="rId12"/>
    <p:sldId id="269" r:id="rId13"/>
    <p:sldId id="283" r:id="rId14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5"/>
          <p:cNvCxnSpPr/>
          <p:nvPr/>
        </p:nvCxnSpPr>
        <p:spPr>
          <a:xfrm flipH="1">
            <a:off x="8228013" y="7938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6"/>
          <p:cNvCxnSpPr/>
          <p:nvPr/>
        </p:nvCxnSpPr>
        <p:spPr>
          <a:xfrm flipH="1">
            <a:off x="6108700" y="92075"/>
            <a:ext cx="6080125" cy="60801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0"/>
          <p:cNvCxnSpPr/>
          <p:nvPr/>
        </p:nvCxnSpPr>
        <p:spPr>
          <a:xfrm flipH="1">
            <a:off x="7335838" y="31750"/>
            <a:ext cx="4852987" cy="48529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2"/>
          <p:cNvCxnSpPr/>
          <p:nvPr/>
        </p:nvCxnSpPr>
        <p:spPr>
          <a:xfrm flipH="1">
            <a:off x="7845425" y="609600"/>
            <a:ext cx="4343400" cy="4343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/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27D10-DD30-42CA-8E3C-7514FDBACB38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67E2C-B559-4858-911A-BDDE03E385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B50A2-310B-42BC-BD2D-19F4931309B2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627D6-1867-40C7-895A-1DDB2A7FA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41C79-1178-4EBC-B603-26991A5CD8CF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6D5FD-3914-4330-B1B2-0AC1311440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531813" y="8128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10285413" y="27686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FA200-8E78-4B4E-972B-0ED297FDE292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81507-84F0-41E7-9014-AC8F2F82A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/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E164D-B01D-44E3-A8F3-2A21FEBF8C4A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36090-29B2-4336-8B9E-1206EB1692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/>
          <p:nvPr/>
        </p:nvSpPr>
        <p:spPr>
          <a:xfrm>
            <a:off x="531813" y="8128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1"/>
          <p:cNvSpPr txBox="1"/>
          <p:nvPr/>
        </p:nvSpPr>
        <p:spPr>
          <a:xfrm>
            <a:off x="10285413" y="2768600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2D7EC-AEE7-4FC1-8C2F-68994924A816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7A443-6094-4791-8D72-F7629DFBB9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/>
          <a:lstStyle>
            <a:lvl1pPr>
              <a:defRPr lang="en-US" b="0" dirty="0"/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6D04F-2726-4BDE-9373-75B8FE5344FD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F5D22-A013-4DFF-9FE6-F1E799C6BE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37745-E36A-4B04-AEF4-140F6DC67601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0EA07-B49E-4E46-9435-6626D7C16D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9C7CD-6C24-4420-ABB0-88D9E8AF2859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8E66F-8BC6-4243-86FA-82C397626F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C813-A181-4578-B8AD-39BE268BF344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BB60-6294-4DAF-B388-D300C71C29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0FCEC-A69D-4E12-886B-F663FF10DEA4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5D75C-500C-4931-9882-DC24B9D7AA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F37C6-EB69-4701-BC50-719864E8C98B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C29ED-79C1-4AC0-9E0F-0086F3AEB3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383EA-4D0F-451B-B2E6-3E1EDB77256F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F80DC-77D6-46B7-8F69-DF3BEFC896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FD5C4-B727-4582-917A-48A301ACB69F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2420E-D8E7-4B72-BF65-4557CB5F2D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24ABE-8F43-4A70-97D9-95EDCA560D07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3DC44-8F6C-458B-9ED7-BCB46CC66E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A3B86-A7BB-4F11-AB5F-C8D98A24CD80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1216F-73F4-444E-A873-12733EA997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8BCF4-9FE8-43AC-A1B4-4690623AB9FD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7E33C-0AB2-4C9C-8248-2648CEF767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9207500" y="2963863"/>
            <a:ext cx="2981325" cy="320833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5852" y="2963333"/>
              <a:ext cx="912975" cy="91296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83"/>
              <a:ext cx="2981858" cy="298181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3013" y="3285648"/>
              <a:ext cx="1895814" cy="189578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853" y="3131636"/>
              <a:ext cx="1744974" cy="17449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600" y="3682589"/>
              <a:ext cx="1270227" cy="12702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3" y="4487863"/>
            <a:ext cx="8534400" cy="15065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4213" y="685800"/>
            <a:ext cx="8534400" cy="361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3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CAA5D65C-62E0-4AA4-8C51-2BE2B2B0458D}" type="datetimeFigureOut">
              <a:rPr lang="en-US"/>
              <a:pPr>
                <a:defRPr/>
              </a:pPr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3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3000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56736CC1-F173-42F8-B668-4349D1AEED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7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8" r:id="rId12"/>
    <p:sldLayoutId id="2147483773" r:id="rId13"/>
    <p:sldLayoutId id="2147483779" r:id="rId14"/>
    <p:sldLayoutId id="2147483774" r:id="rId15"/>
    <p:sldLayoutId id="2147483775" r:id="rId16"/>
    <p:sldLayoutId id="2147483776" r:id="rId17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2000" kern="1200">
          <a:solidFill>
            <a:srgbClr val="0F496F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kern="1200">
          <a:solidFill>
            <a:srgbClr val="0F496F"/>
          </a:solidFill>
          <a:latin typeface="+mn-lt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600" kern="1200">
          <a:solidFill>
            <a:srgbClr val="0F496F"/>
          </a:solidFill>
          <a:latin typeface="+mn-lt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3" y="685800"/>
            <a:ext cx="11164887" cy="1168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77113" y="6156325"/>
            <a:ext cx="19408775" cy="8116888"/>
          </a:xfrm>
        </p:spPr>
        <p:txBody>
          <a:bodyPr/>
          <a:lstStyle/>
          <a:p>
            <a:pPr eaLnBrk="1" hangingPunct="1"/>
            <a:endParaRPr lang="ru-RU" smtClean="0">
              <a:solidFill>
                <a:srgbClr val="0F496F"/>
              </a:solidFill>
            </a:endParaRPr>
          </a:p>
        </p:txBody>
      </p:sp>
      <p:pic>
        <p:nvPicPr>
          <p:cNvPr id="19459" name="Picture 4" descr="http://graphics.in.ua/cat/PSD.Kindergarten.Poster.Template.06.3508x24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113" y="0"/>
            <a:ext cx="122158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Прямоугольник 3"/>
          <p:cNvSpPr>
            <a:spLocks noChangeArrowheads="1"/>
          </p:cNvSpPr>
          <p:nvPr/>
        </p:nvSpPr>
        <p:spPr bwMode="auto">
          <a:xfrm>
            <a:off x="341313" y="542925"/>
            <a:ext cx="117046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Муниципальное бюджетное дошкольное образовательное учреждение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«Детский сад № 137» 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816101" y="1444625"/>
            <a:ext cx="8587988" cy="4411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endParaRPr lang="ru-RU" b="1" dirty="0" smtClean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Рабочая программа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1 младшей группы № 1 (2) 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(с 2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до 3 лет)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2019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–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2020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учебный год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  </a:t>
            </a:r>
            <a:endParaRPr lang="ru-RU" sz="140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r">
              <a:lnSpc>
                <a:spcPct val="115000"/>
              </a:lnSpc>
            </a:pP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 Воспитатели: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algn="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                                      Александрова 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О.В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</a:t>
            </a: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Самарина А.А.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Дзержинск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Нижегородская область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180975"/>
            <a:ext cx="8534400" cy="9286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6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41300" y="1860550"/>
            <a:ext cx="10945813" cy="339725"/>
          </a:xfrm>
        </p:spPr>
        <p:txBody>
          <a:bodyPr anchor="ctr">
            <a:spAutoFit/>
          </a:bodyPr>
          <a:lstStyle/>
          <a:p>
            <a:pPr defTabSz="91440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sz="16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07" name="Прямоугольник 6"/>
          <p:cNvSpPr>
            <a:spLocks noChangeArrowheads="1"/>
          </p:cNvSpPr>
          <p:nvPr/>
        </p:nvSpPr>
        <p:spPr bwMode="auto">
          <a:xfrm>
            <a:off x="338138" y="5335588"/>
            <a:ext cx="1135538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endParaRPr lang="ru-RU" sz="16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1508" name="Picture 5" descr="http://pedsovet.su/_ld/291/27966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 rot="10800000" flipV="1">
            <a:off x="1692275" y="1153480"/>
            <a:ext cx="9494838" cy="480131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Психолого-педагогические условия реализации </a:t>
            </a:r>
            <a:r>
              <a:rPr lang="ru-RU" b="1" dirty="0" smtClean="0">
                <a:solidFill>
                  <a:schemeClr val="bg1"/>
                </a:solidFill>
              </a:rPr>
              <a:t>Программы</a:t>
            </a:r>
            <a:endParaRPr lang="ru-RU" dirty="0">
              <a:solidFill>
                <a:schemeClr val="bg1"/>
              </a:solidFill>
            </a:endParaRPr>
          </a:p>
          <a:p>
            <a:pPr lvl="0"/>
            <a:r>
              <a:rPr lang="ru-RU" dirty="0">
                <a:solidFill>
                  <a:schemeClr val="bg1"/>
                </a:solidFill>
              </a:rPr>
              <a:t>уважение взрослых к человеческому достоинству детей, формирование и поддержка их положительной самооценки, уверенности в собственных возможностях и способностях; 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использование в образовательной деятельности форм и методов работы с детьми, соответствующих их возрастным и индивидуальным особенностям (недопустимость как искусственного ускорения, так и искусственного замедления развития детей); 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построение образовательной деятельности на основе взаимодействия взрослых с детьми, ориентированного на интересы и возможности каждого ребенка и учитывающего социальную ситуацию его развития; 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поддержка взрослыми положительного, доброжелательного отношения детей друг к другу и взаимодействия детей друг с другом в разных видах деятельности; 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поддержка инициативы и самостоятельности детей в специфических для них видах деятельности; 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возможность выбора детьми материалов, видов активности, участников совместной деятельности и общения; </a:t>
            </a:r>
          </a:p>
          <a:p>
            <a:r>
              <a:rPr lang="ru-RU" dirty="0">
                <a:solidFill>
                  <a:schemeClr val="bg1"/>
                </a:solidFill>
              </a:rPr>
              <a:t>защита детей от всех форм физического и психического насилия.</a:t>
            </a:r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1790400" y="286169"/>
            <a:ext cx="8257241" cy="1033272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III</a:t>
            </a:r>
            <a:r>
              <a:rPr lang="ru-RU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. Организационный раздел</a:t>
            </a:r>
            <a:endParaRPr lang="ru-RU" sz="28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611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129093" y="86062"/>
            <a:ext cx="11575228" cy="5421854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развивающей предметно-пространственной среды</a:t>
            </a:r>
            <a:endParaRPr lang="ru-RU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Насыщенная </a:t>
            </a:r>
            <a:r>
              <a:rPr lang="ru-R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развивающая предметно-пространственная среда является основой для организации увлекательной, содержательной жизни и разностороннего развития каждого ребенка. В ДОУ создано единое пространство: гармонии среды разных помещений групп, кабинетов и залов, дополнительных кабинетов - коридоров и рекреаций, физкультурного и музыкального залов, участка.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Вся организация педагогического процесса детского сада предполагает свободу передвижения ребенка по всему зданию, а не только в пределах своего группового помещения. Детям доступны все функциональные пространства детского сада, включая те, которые предназначены для взрослых. Конечно, доступ в помещения для взрослых, например, в методический кабинет, кухню должен быть ограничен, но не закрыт, так как труд взрослых всегда интересен детям. Способность детей-выпускников свободно ориентироваться в пространстве и времени помогает им легко адаптироваться к особенностям школьной жизни</a:t>
            </a:r>
            <a:r>
              <a:rPr lang="ru-RU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Планирование образовательной деятельности</a:t>
            </a:r>
            <a:endParaRPr lang="ru-RU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 </a:t>
            </a:r>
            <a:r>
              <a:rPr lang="ru-R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предусматривает гибкое планирование деятельности, исходя из особенностей реализуемой Программы, условий образовательной деятельности, потребностей, возможностей и готовностей, интересов и инициатив воспитанников и их семей, педагогов и других сотрудников МБДОУ.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Планирование деятельности педагогов опирается на результаты педагогической оценки индивидуального развития детей и направлено в первую очередь на создание психолого-педагогических условий для развития каждого ребенка, в том числе, на формирование РППС.</a:t>
            </a:r>
          </a:p>
        </p:txBody>
      </p:sp>
    </p:spTree>
    <p:extLst>
      <p:ext uri="{BB962C8B-B14F-4D97-AF65-F5344CB8AC3E}">
        <p14:creationId xmlns:p14="http://schemas.microsoft.com/office/powerpoint/2010/main" val="14715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http://pedsovet.su/_ld/374/2070229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0132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859" name="Прямоугольник 5"/>
          <p:cNvSpPr>
            <a:spLocks noChangeArrowheads="1"/>
          </p:cNvSpPr>
          <p:nvPr/>
        </p:nvSpPr>
        <p:spPr bwMode="auto">
          <a:xfrm>
            <a:off x="5910263" y="504248"/>
            <a:ext cx="6096000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РЕЖИМ ДНЯ</a:t>
            </a:r>
            <a:endParaRPr lang="ru-RU" sz="1400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младшая группа № 1 (2) </a:t>
            </a:r>
          </a:p>
          <a:p>
            <a:pPr algn="ctr">
              <a:lnSpc>
                <a:spcPct val="115000"/>
              </a:lnSpc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Теплый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период года </a:t>
            </a:r>
            <a:endParaRPr lang="ru-RU" sz="1400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1860" name="Прямоугольник 6"/>
          <p:cNvSpPr>
            <a:spLocks noChangeArrowheads="1"/>
          </p:cNvSpPr>
          <p:nvPr/>
        </p:nvSpPr>
        <p:spPr bwMode="auto">
          <a:xfrm>
            <a:off x="105208" y="504248"/>
            <a:ext cx="6096001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РЕЖИМ ДНЯ</a:t>
            </a:r>
            <a:endParaRPr lang="ru-RU" sz="1400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младшая г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руппа № 1 (2) 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Холодный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период года </a:t>
            </a:r>
            <a:endParaRPr lang="ru-RU" sz="1400" dirty="0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208340"/>
              </p:ext>
            </p:extLst>
          </p:nvPr>
        </p:nvGraphicFramePr>
        <p:xfrm>
          <a:off x="768869" y="1658407"/>
          <a:ext cx="5141394" cy="4734798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379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82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37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№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Режимные моменты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Прием, осмотр, игры, дежурства, индивидуальная, подгрупповая работа (в раннем возрасте - индивидуальный массаж)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06:00-07:55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3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2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Утренняя гимнастика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07:55 (4-5 м.)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3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3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Подготовка к завтраку, завтрак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08:00-08:30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3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4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Игры, самостоятельная деятельность 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08:30-08:45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3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5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Непосредственно образовательная деятельность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08:45-08:53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83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6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Второй завтрак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10:00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29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7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Подготовка к прогулке, прогулка (игры, наблюдения, труд), возвращение с прогулки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09:40-11:10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(1 ч. 30 мин.)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83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8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Подготовка к обеду, обед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11:10-12:00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29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9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Подготовка ко сну, сон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12:00-15:00</a:t>
                      </a:r>
                      <a:endParaRPr lang="ru-RU" sz="1000" b="1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(3 ч.)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29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Постепенный подъем, воздушные процедуры, гимнастика после сна, игры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15:00-15:30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29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11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Подготовка к полднику, полдник, самостоятельная деятельность, игры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15:30-16:00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83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12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Непосредственно образовательная деятельность 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16:00-16:08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29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13</a:t>
                      </a:r>
                      <a:endParaRPr lang="ru-RU" sz="10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Подготовка к прогулке, прогулка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16:10-18:00</a:t>
                      </a:r>
                      <a:endParaRPr lang="ru-RU" sz="10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(1 ч. 50 мин.)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8397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b="1" kern="0">
                          <a:effectLst/>
                        </a:rPr>
                        <a:t>Общее время прогулки</a:t>
                      </a:r>
                      <a:endParaRPr lang="ru-RU" sz="900" b="1" i="1" kern="0">
                        <a:solidFill>
                          <a:srgbClr val="00008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3ч. 20 мин.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69043" y="165841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548996"/>
              </p:ext>
            </p:extLst>
          </p:nvPr>
        </p:nvGraphicFramePr>
        <p:xfrm>
          <a:off x="5969271" y="1658407"/>
          <a:ext cx="5604570" cy="47347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67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7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9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48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№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Режимные моменты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8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Прием, осмотр, игры, индивидуальная, подгрупповая работа с детьми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06:00-06:30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0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Утренняя прогулка, утренняя гимнастика на воздухе, возвращение с прогулки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06:30-08:00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(4-5 мин.)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(1 ч. 30 м.)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9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bg1"/>
                          </a:solidFill>
                          <a:effectLst/>
                        </a:rPr>
                        <a:t>Подготовка к завтраку, завтрак</a:t>
                      </a:r>
                      <a:endParaRPr lang="ru-RU" sz="1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08:00-08:30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9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bg1"/>
                          </a:solidFill>
                          <a:effectLst/>
                        </a:rPr>
                        <a:t>Игры, самостоятельная деятельность</a:t>
                      </a:r>
                      <a:endParaRPr lang="ru-RU" sz="1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08:30-09:00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9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bg1"/>
                          </a:solidFill>
                          <a:effectLst/>
                        </a:rPr>
                        <a:t>Второй завтрак</a:t>
                      </a:r>
                      <a:endParaRPr lang="ru-RU" sz="1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10:00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07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Подготовка к прогулке, прогулка, развлечения и праздники на воздухе, воздушные, солнечные процедуры, возвращение с прогулки, водные процедуры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09:00-11:15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(2 ч. 15 м.)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9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Подготовка к обеду, обед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11:15-11:50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98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Подготовка ко сну, сон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11:50-15:00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(3 ч. 10 м.)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98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9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Постепенный подъем, воздушные процедуры, гимнастика после сна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15:00-15:30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98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Подготовка к полднику, полдник, самостоятельная деятельность, игры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15:30-16:00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98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11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</a:rPr>
                        <a:t>Подготовка к прогулке, прогулка</a:t>
                      </a:r>
                      <a:endParaRPr lang="ru-RU" sz="1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16:00-18:00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(2 ч.)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1905"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</a:rPr>
                        <a:t>Общее время прогулки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</a:rPr>
                        <a:t>5 ч. 45 минут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18" marR="60318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480695" y="183248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 descr="http://graphics.in.ua/cat/PSD.Kindergarten.Poster.Template.06.3508x24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Прямоугольник 2"/>
          <p:cNvSpPr>
            <a:spLocks noChangeArrowheads="1"/>
          </p:cNvSpPr>
          <p:nvPr/>
        </p:nvSpPr>
        <p:spPr bwMode="auto">
          <a:xfrm>
            <a:off x="2527206" y="1148122"/>
            <a:ext cx="7137587" cy="517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Учебный план 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1 </a:t>
            </a:r>
            <a:r>
              <a:rPr lang="ru-RU" sz="2400" b="1" smtClean="0">
                <a:solidFill>
                  <a:srgbClr val="00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младшей группы № 1 (2)</a:t>
            </a:r>
            <a:endParaRPr lang="ru-RU" sz="2400" b="1" dirty="0" smtClean="0">
              <a:solidFill>
                <a:srgbClr val="000000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83473" y="1827504"/>
          <a:ext cx="9433932" cy="3616230"/>
        </p:xfrm>
        <a:graphic>
          <a:graphicData uri="http://schemas.openxmlformats.org/drawingml/2006/table">
            <a:tbl>
              <a:tblPr firstRow="1" firstCol="1" bandRow="1" bandCol="1">
                <a:tableStyleId>{7DF18680-E054-41AD-8BC1-D1AEF772440D}</a:tableStyleId>
              </a:tblPr>
              <a:tblGrid>
                <a:gridCol w="673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2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84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42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 деятельности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Количество образовательных ситуаций и занятий в неделю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Двигательная деятельность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Занятие физической культурой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Коммуникативная деятельность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2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речи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образовательная ситуация, а также во всех образовательных ситуациях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Познавательно-исследовательская деятельность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85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3.1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исследование объектов живой и неживой природы, экспериментирование, познание предметного мира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 образовательной ситуации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2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познание социального мира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2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сенсорное развитие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 образовательной ситуации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2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Изобразительная деятельность и конструирование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2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рисование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образовательная ситуация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2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лепка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образовательная ситуация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2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конструктивная деятельность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образовательная ситуация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2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Музыкальная деятельность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музыкальных занятия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2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Чтение художественной литературы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образовательная ситуация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213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в неделю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образовательных ситуаций и занятий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0318" marR="60318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159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476250" y="5859463"/>
            <a:ext cx="207963" cy="1349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3888" y="346075"/>
            <a:ext cx="10677525" cy="48577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lvl="3" algn="ctr" eaLnBrk="1" fontAlgn="auto" hangingPunct="1">
              <a:defRPr/>
            </a:pP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рабочей программы</a:t>
            </a:r>
            <a:endParaRPr lang="ru-RU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62125" y="1531938"/>
            <a:ext cx="2241550" cy="11461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 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87938" y="1531938"/>
            <a:ext cx="2212975" cy="11461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448675" y="1531938"/>
            <a:ext cx="2098675" cy="11461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5962650" y="973138"/>
            <a:ext cx="231775" cy="5143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9426575" y="973138"/>
            <a:ext cx="271463" cy="514350"/>
          </a:xfrm>
          <a:prstGeom prst="downArrow">
            <a:avLst>
              <a:gd name="adj1" fmla="val 50000"/>
              <a:gd name="adj2" fmla="val 446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flipH="1">
            <a:off x="2620963" y="973138"/>
            <a:ext cx="238125" cy="514350"/>
          </a:xfrm>
          <a:prstGeom prst="downArrow">
            <a:avLst>
              <a:gd name="adj1" fmla="val 50000"/>
              <a:gd name="adj2" fmla="val 581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2620963" y="2819400"/>
            <a:ext cx="328612" cy="592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5962650" y="2819400"/>
            <a:ext cx="360363" cy="592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9426575" y="2819400"/>
            <a:ext cx="361950" cy="592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762125" y="3552825"/>
            <a:ext cx="2241550" cy="2860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 Пояснительная записка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 Планируемые результаты освоения Программы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081588" y="3552825"/>
            <a:ext cx="2219325" cy="2860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 Содержание образовательной деятельности по освоению детьми образовательных областей (календарно-тематическое планирование)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 Образовательные проекты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 Система оценки результатов освоения программы. Педагогическая диагностика.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448675" y="3552825"/>
            <a:ext cx="2098675" cy="2860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 Режим дня группы на холодный (тёплый) период года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 Режим двигательной активности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3.3 Выписка из учебного плана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3.4     Циклограмма НОД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3.5 Комплексно-тематическое планирование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3.6 Расписание культурно-досуговой деятельности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3.7 Организация предметно-пространственной среды</a:t>
            </a:r>
          </a:p>
        </p:txBody>
      </p:sp>
      <p:pic>
        <p:nvPicPr>
          <p:cNvPr id="20495" name="Picture 2" descr="http://player.myshared.ru/865235/data/images/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Прямоугольник 22"/>
          <p:cNvSpPr/>
          <p:nvPr/>
        </p:nvSpPr>
        <p:spPr>
          <a:xfrm>
            <a:off x="141667" y="-8351"/>
            <a:ext cx="11938715" cy="786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ая выноска 27"/>
          <p:cNvSpPr/>
          <p:nvPr/>
        </p:nvSpPr>
        <p:spPr>
          <a:xfrm>
            <a:off x="1629176" y="1395787"/>
            <a:ext cx="9672034" cy="1486500"/>
          </a:xfrm>
          <a:prstGeom prst="wedge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Содержание рабочей программы</a:t>
            </a:r>
            <a:endParaRPr lang="ru-RU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629176" y="3644721"/>
            <a:ext cx="3137088" cy="10428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239509" y="3684181"/>
            <a:ext cx="2883722" cy="10034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ru-RU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</a:t>
            </a:r>
            <a:endParaRPr lang="ru-RU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2" name="Прямоугольник 8191"/>
          <p:cNvSpPr/>
          <p:nvPr/>
        </p:nvSpPr>
        <p:spPr>
          <a:xfrm>
            <a:off x="8591206" y="3684181"/>
            <a:ext cx="2710004" cy="10034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ru-RU" b="1" i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</a:t>
            </a:r>
            <a:endParaRPr lang="ru-RU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180975"/>
            <a:ext cx="8534400" cy="9286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6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41300" y="1860550"/>
            <a:ext cx="10945813" cy="339725"/>
          </a:xfrm>
        </p:spPr>
        <p:txBody>
          <a:bodyPr anchor="ctr">
            <a:spAutoFit/>
          </a:bodyPr>
          <a:lstStyle/>
          <a:p>
            <a:pPr defTabSz="91440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sz="16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07" name="Прямоугольник 6"/>
          <p:cNvSpPr>
            <a:spLocks noChangeArrowheads="1"/>
          </p:cNvSpPr>
          <p:nvPr/>
        </p:nvSpPr>
        <p:spPr bwMode="auto">
          <a:xfrm>
            <a:off x="338138" y="5335588"/>
            <a:ext cx="1135538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endParaRPr lang="ru-RU" sz="16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1508" name="Picture 5" descr="http://pedsovet.su/_ld/291/27966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 rot="10800000" flipV="1">
            <a:off x="1692275" y="1307368"/>
            <a:ext cx="9494838" cy="4493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 algn="just"/>
            <a:r>
              <a:rPr lang="ru-RU" sz="2200" b="1" dirty="0" smtClean="0">
                <a:solidFill>
                  <a:schemeClr val="bg1"/>
                </a:solidFill>
              </a:rPr>
              <a:t>Рабочая программа (</a:t>
            </a:r>
            <a:r>
              <a:rPr lang="ru-RU" sz="2200" b="1" dirty="0">
                <a:solidFill>
                  <a:schemeClr val="bg1"/>
                </a:solidFill>
              </a:rPr>
              <a:t>далее Программа) обеспечивает разностороннее развитие детей в возрасте от </a:t>
            </a:r>
            <a:r>
              <a:rPr lang="ru-RU" sz="2200" b="1" dirty="0" smtClean="0">
                <a:solidFill>
                  <a:schemeClr val="bg1"/>
                </a:solidFill>
              </a:rPr>
              <a:t>2 </a:t>
            </a:r>
            <a:r>
              <a:rPr lang="ru-RU" sz="2200" b="1">
                <a:solidFill>
                  <a:schemeClr val="bg1"/>
                </a:solidFill>
              </a:rPr>
              <a:t>до </a:t>
            </a:r>
            <a:r>
              <a:rPr lang="ru-RU" sz="2200" b="1" smtClean="0">
                <a:solidFill>
                  <a:schemeClr val="bg1"/>
                </a:solidFill>
              </a:rPr>
              <a:t>3 </a:t>
            </a:r>
            <a:r>
              <a:rPr lang="ru-RU" sz="2200" b="1" dirty="0">
                <a:solidFill>
                  <a:schemeClr val="bg1"/>
                </a:solidFill>
              </a:rPr>
              <a:t>лет с учетом их возрастных и индивидуальных особенностей по основным направ­лениям – социально-коммуникативному, познавательному, речевому, художественно-эстетическому и физическому развитию. </a:t>
            </a:r>
            <a:r>
              <a:rPr lang="ru-RU" sz="2200" b="1" dirty="0" smtClean="0">
                <a:solidFill>
                  <a:schemeClr val="bg1"/>
                </a:solidFill>
              </a:rPr>
              <a:t>Содержание </a:t>
            </a:r>
            <a:r>
              <a:rPr lang="ru-RU" sz="2200" b="1" dirty="0">
                <a:solidFill>
                  <a:schemeClr val="bg1"/>
                </a:solidFill>
              </a:rPr>
              <a:t>Программы определяется возможностями образовательного учреждения и образовательными запросами основных социальных заказчиков – родителей воспитанников (законных представителей), с учетом особенностей психофизического развития и возможностей детей</a:t>
            </a:r>
            <a:r>
              <a:rPr lang="ru-RU" sz="2200" b="1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ru-RU" sz="2200" b="1" dirty="0">
                <a:solidFill>
                  <a:schemeClr val="bg1"/>
                </a:solidFill>
              </a:rPr>
              <a:t>Основными участниками воспитательно-образовательного процесса являются дети, родители (лица их заменяющие), педагоги ДОУ.</a:t>
            </a:r>
            <a:endParaRPr lang="ru-RU" sz="2200" b="1" dirty="0">
              <a:solidFill>
                <a:schemeClr val="bg1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1790400" y="286169"/>
            <a:ext cx="8257241" cy="1033272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</a:t>
            </a:r>
            <a:r>
              <a:rPr lang="ru-RU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. Целевой раздел</a:t>
            </a:r>
            <a:endParaRPr lang="ru-RU" sz="28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Прямоугольник 2"/>
          <p:cNvSpPr>
            <a:spLocks noChangeArrowheads="1"/>
          </p:cNvSpPr>
          <p:nvPr/>
        </p:nvSpPr>
        <p:spPr bwMode="auto">
          <a:xfrm>
            <a:off x="163514" y="528638"/>
            <a:ext cx="11874294" cy="4918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Цель </a:t>
            </a: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Программы: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для каждого ребенка в детском саду возможности для развития способностей, широкого взаимодействия с миром, активного </a:t>
            </a:r>
            <a:r>
              <a:rPr lang="ru-RU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практикования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разных видах деятельности, творческой самореализации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5000"/>
              </a:lnSpc>
            </a:pP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Задачи </a:t>
            </a: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программы: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укрепление </a:t>
            </a: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физического и психического здоровья ребенка, формирование основ его двигательной и гигиенической культуры;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целостное развитие ребенка как субъекта посильных дошкольнику видов деятельности;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обогащенное развитие ребенка, обеспечивающее единый процесс социализации–индивидуализации с учетом детских потребностей, возможностей и способностей;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на основе разного образовательного содержания эмоциональной отзывчивости, способности к сопереживанию, готовности к проявлению гуманного отношения в детской деятельности, поведении, поступках;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познавательной активности, любознательности, стремления к самостоятельному познанию и размышлению, развитие умственных способностей и речи ребенка;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пробуждение творческой активности и воображения ребенка, желания включаться в творческую деятельность;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органическое вхождение ребенка в современный мир, разнообразное взаимодействие дошкольников с различными сферами культуры: с изобразительным искусством и музыкой, детской литературой и родным языком, экологией, математикой, игрой;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приобщение ребенка к культуре своей страны и воспитание уважения к другим народам и культурам;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приобщение ребенка к красоте, добру, ненасилию, ибо важно, чтобы дошкольный возраст стал временем, когда у ребенка пробуждается чувство своей сопричастности к миру, желание совершать добрые поступки.</a:t>
            </a:r>
            <a:endParaRPr lang="ru-RU" sz="1500" b="1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180975"/>
            <a:ext cx="8534400" cy="9286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6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41300" y="1860550"/>
            <a:ext cx="10945813" cy="339725"/>
          </a:xfrm>
        </p:spPr>
        <p:txBody>
          <a:bodyPr anchor="ctr">
            <a:spAutoFit/>
          </a:bodyPr>
          <a:lstStyle/>
          <a:p>
            <a:pPr defTabSz="91440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sz="160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07" name="Прямоугольник 6"/>
          <p:cNvSpPr>
            <a:spLocks noChangeArrowheads="1"/>
          </p:cNvSpPr>
          <p:nvPr/>
        </p:nvSpPr>
        <p:spPr bwMode="auto">
          <a:xfrm>
            <a:off x="338138" y="5335588"/>
            <a:ext cx="1135538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endParaRPr lang="ru-RU" sz="16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1508" name="Picture 5" descr="http://pedsovet.su/_ld/291/27966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 rot="10800000" flipV="1">
            <a:off x="1692275" y="1215035"/>
            <a:ext cx="9494838" cy="467820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 algn="just"/>
            <a:r>
              <a:rPr lang="ru-RU" sz="1600" b="1" dirty="0">
                <a:solidFill>
                  <a:schemeClr val="bg1"/>
                </a:solidFill>
              </a:rPr>
              <a:t>В содержательном разделе представлены:</a:t>
            </a:r>
          </a:p>
          <a:p>
            <a:pPr lvl="0" algn="just"/>
            <a:r>
              <a:rPr lang="ru-RU" sz="1600" b="1" dirty="0">
                <a:solidFill>
                  <a:schemeClr val="bg1"/>
                </a:solidFill>
              </a:rPr>
              <a:t>описание модулей образовательной деятельности в соответствии с направлениями развития ребенка в пяти образовательных областях: социально-коммуникативной, познавательной, речевой, художественно-эстетической и физического развития, с учетом используемых парциальных программ дошкольного образования и методических пособий, обеспечивающих реализацию данного содержания;</a:t>
            </a:r>
          </a:p>
          <a:p>
            <a:pPr lvl="0" algn="just"/>
            <a:r>
              <a:rPr lang="ru-RU" sz="1600" b="1" dirty="0">
                <a:solidFill>
                  <a:schemeClr val="bg1"/>
                </a:solidFill>
              </a:rPr>
              <a:t>описание вариативных форм, способов, методов и средств реализации Программы с учетом возрастных и индивидуально-психологических особенностей воспитанников, специфики их образовательных потребностей, мотивов и интересов;</a:t>
            </a:r>
          </a:p>
          <a:p>
            <a:pPr algn="just"/>
            <a:r>
              <a:rPr lang="ru-RU" sz="1600" b="1" dirty="0">
                <a:solidFill>
                  <a:schemeClr val="bg1"/>
                </a:solidFill>
              </a:rPr>
              <a:t>При организации образовательной деятельности по направлениям Программы учитываются принципы: полноценного проживания ребёнком всех этапов детства; построения образовательной деятельности на основе индивидуальных особенностей каждого ребенка; возрастной адекватности образования и другим. </a:t>
            </a:r>
          </a:p>
          <a:p>
            <a:pPr algn="just"/>
            <a:r>
              <a:rPr lang="ru-RU" sz="1600" b="1" dirty="0">
                <a:solidFill>
                  <a:schemeClr val="bg1"/>
                </a:solidFill>
              </a:rPr>
              <a:t>Определяя содержание образовательной деятельности в соответствии с этими принципами, во внимание принимается разнообразие интересов и мотивов детей, значительные индивидуальные различия между детьми, неравномерность формирования способностей у ребенка, а также особенности социокультурной среды, в которой проживают семьи воспитанников.</a:t>
            </a:r>
            <a:endParaRPr lang="ru-RU" sz="1600" b="1" dirty="0">
              <a:solidFill>
                <a:schemeClr val="bg1"/>
              </a:solidFill>
              <a:latin typeface="Arial" panose="020B0604020202020204" pitchFamily="34" charset="0"/>
              <a:cs typeface="+mn-cs"/>
            </a:endParaRPr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1790400" y="286169"/>
            <a:ext cx="8257241" cy="1033272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</a:t>
            </a:r>
            <a:r>
              <a:rPr lang="en-US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</a:t>
            </a:r>
            <a:r>
              <a:rPr lang="ru-RU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. Содержательный раздел</a:t>
            </a:r>
            <a:endParaRPr lang="ru-RU" sz="28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3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Картинки по запросу шаблоны для презентаций для детского сад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Овал 7"/>
          <p:cNvSpPr/>
          <p:nvPr/>
        </p:nvSpPr>
        <p:spPr>
          <a:xfrm>
            <a:off x="225425" y="1408113"/>
            <a:ext cx="2749550" cy="118427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Физическое развитие</a:t>
            </a:r>
          </a:p>
        </p:txBody>
      </p:sp>
      <p:sp>
        <p:nvSpPr>
          <p:cNvPr id="9" name="Овал 8"/>
          <p:cNvSpPr/>
          <p:nvPr/>
        </p:nvSpPr>
        <p:spPr>
          <a:xfrm>
            <a:off x="4043363" y="1408113"/>
            <a:ext cx="3143250" cy="123031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Речевое развитие</a:t>
            </a:r>
          </a:p>
        </p:txBody>
      </p:sp>
      <p:sp>
        <p:nvSpPr>
          <p:cNvPr id="10" name="Овал 9"/>
          <p:cNvSpPr/>
          <p:nvPr/>
        </p:nvSpPr>
        <p:spPr>
          <a:xfrm>
            <a:off x="8026400" y="1408113"/>
            <a:ext cx="2968625" cy="118427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Познавательное развитие</a:t>
            </a:r>
          </a:p>
        </p:txBody>
      </p:sp>
      <p:sp>
        <p:nvSpPr>
          <p:cNvPr id="11" name="Овал 10"/>
          <p:cNvSpPr/>
          <p:nvPr/>
        </p:nvSpPr>
        <p:spPr>
          <a:xfrm>
            <a:off x="1879600" y="2592388"/>
            <a:ext cx="3259138" cy="126206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Социально-коммуникативное развитие</a:t>
            </a:r>
          </a:p>
        </p:txBody>
      </p:sp>
      <p:sp>
        <p:nvSpPr>
          <p:cNvPr id="12" name="Овал 11"/>
          <p:cNvSpPr/>
          <p:nvPr/>
        </p:nvSpPr>
        <p:spPr>
          <a:xfrm>
            <a:off x="6032500" y="2638425"/>
            <a:ext cx="3478213" cy="126206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Художественно-эстетическое развитие</a:t>
            </a:r>
          </a:p>
        </p:txBody>
      </p:sp>
      <p:sp>
        <p:nvSpPr>
          <p:cNvPr id="18" name="Овал 17"/>
          <p:cNvSpPr/>
          <p:nvPr/>
        </p:nvSpPr>
        <p:spPr>
          <a:xfrm>
            <a:off x="1047750" y="296863"/>
            <a:ext cx="9118600" cy="7334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Образовательные области</a:t>
            </a:r>
          </a:p>
        </p:txBody>
      </p:sp>
      <p:sp>
        <p:nvSpPr>
          <p:cNvPr id="24" name="Стрелка вниз 23"/>
          <p:cNvSpPr/>
          <p:nvPr/>
        </p:nvSpPr>
        <p:spPr>
          <a:xfrm>
            <a:off x="5267325" y="1017588"/>
            <a:ext cx="450850" cy="282575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3267075" y="1008063"/>
            <a:ext cx="484188" cy="146526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1509713" y="858838"/>
            <a:ext cx="484187" cy="441325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9204325" y="811213"/>
            <a:ext cx="484188" cy="48895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>
            <a:off x="7486650" y="995363"/>
            <a:ext cx="485775" cy="147796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46050" y="2889250"/>
            <a:ext cx="1733550" cy="35718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100" dirty="0"/>
              <a:t>Двигательная деятельность: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/>
              <a:t>Подвижные игры, утренняя гимнастика, воспитание культурно-гигиенических навыков, Формирование основ здорового образа жизни.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916113" y="4213225"/>
            <a:ext cx="2900362" cy="252253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/>
              <a:t>Игровая деятельность: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Сюжетно-ролевые игры, игры малой подвижности, театрализованные игры.</a:t>
            </a:r>
          </a:p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/>
              <a:t>Беседы на нравственные темы, Воспитание культуры поведения, формирование основ безопасности жизнедеятельности.</a:t>
            </a:r>
          </a:p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/>
              <a:t>Трудовая деятельность: Труд по самообслуживанию, труд в природе, труд взрослых, хозяйственно-бытовой труд. 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852988" y="4214813"/>
            <a:ext cx="2114550" cy="222408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/>
              <a:t>Коммуникативная деятельность: развитие речи, ознакомление с художественной литературой, ознакомление с художественной литературой не вошедшей в НОД, Д/И по развитию речи.</a:t>
            </a:r>
          </a:p>
        </p:txBody>
      </p:sp>
      <p:sp>
        <p:nvSpPr>
          <p:cNvPr id="11264" name="Скругленный прямоугольник 11263"/>
          <p:cNvSpPr/>
          <p:nvPr/>
        </p:nvSpPr>
        <p:spPr>
          <a:xfrm>
            <a:off x="7004050" y="4092575"/>
            <a:ext cx="2506663" cy="23463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 algn="ctr">
              <a:buFont typeface="Arial" charset="0"/>
              <a:buChar char="•"/>
              <a:defRPr/>
            </a:pPr>
            <a:r>
              <a:rPr lang="ru-RU" sz="1200">
                <a:solidFill>
                  <a:srgbClr val="000000"/>
                </a:solidFill>
                <a:cs typeface="Arial" charset="0"/>
              </a:rPr>
              <a:t>Продуктивная деятельность:</a:t>
            </a:r>
          </a:p>
          <a:p>
            <a:pPr marL="171450" indent="-171450" algn="ctr">
              <a:defRPr/>
            </a:pPr>
            <a:r>
              <a:rPr lang="ru-RU" sz="1200">
                <a:solidFill>
                  <a:srgbClr val="000000"/>
                </a:solidFill>
                <a:cs typeface="Arial" charset="0"/>
              </a:rPr>
              <a:t>Рисование, лепка,.</a:t>
            </a:r>
          </a:p>
          <a:p>
            <a:pPr marL="171450" indent="-171450" algn="ctr">
              <a:buFont typeface="Arial" charset="0"/>
              <a:buNone/>
              <a:defRPr/>
            </a:pPr>
            <a:r>
              <a:rPr lang="ru-RU" sz="1200">
                <a:solidFill>
                  <a:srgbClr val="000000"/>
                </a:solidFill>
                <a:cs typeface="Arial" charset="0"/>
              </a:rPr>
              <a:t> конструирование, строительные игры.</a:t>
            </a:r>
          </a:p>
          <a:p>
            <a:pPr marL="171450" indent="-171450" algn="ctr">
              <a:buFont typeface="Arial" charset="0"/>
              <a:buChar char="•"/>
              <a:defRPr/>
            </a:pPr>
            <a:r>
              <a:rPr lang="ru-RU" sz="1200">
                <a:solidFill>
                  <a:srgbClr val="000000"/>
                </a:solidFill>
                <a:cs typeface="Arial" charset="0"/>
              </a:rPr>
              <a:t>Музыкальная деятельность: музыкально-дидактические игры, хороводные игры.</a:t>
            </a:r>
          </a:p>
        </p:txBody>
      </p:sp>
      <p:sp>
        <p:nvSpPr>
          <p:cNvPr id="11265" name="Скругленный прямоугольник 11264"/>
          <p:cNvSpPr/>
          <p:nvPr/>
        </p:nvSpPr>
        <p:spPr>
          <a:xfrm>
            <a:off x="9545638" y="2982913"/>
            <a:ext cx="2444750" cy="345598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171450" indent="-17145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200" dirty="0"/>
              <a:t>Познавательно-исследовательская деятельность: ознакомление с окружающим миром, растительный мир, животный мир, неживая природа, сезонные наблюдения на прогулке, целевые прогулки и экскурсии, ФЭМП, Д\и по ФЭМП, Д\и по экологии, Д\и по ознакомлению с окружающим миром, развитие творческого воображения.</a:t>
            </a:r>
          </a:p>
        </p:txBody>
      </p:sp>
      <p:sp>
        <p:nvSpPr>
          <p:cNvPr id="11267" name="Стрелка вниз 11266"/>
          <p:cNvSpPr/>
          <p:nvPr/>
        </p:nvSpPr>
        <p:spPr>
          <a:xfrm>
            <a:off x="1057275" y="2592388"/>
            <a:ext cx="484188" cy="29686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68" name="Стрелка вниз 11267"/>
          <p:cNvSpPr/>
          <p:nvPr/>
        </p:nvSpPr>
        <p:spPr>
          <a:xfrm>
            <a:off x="3108325" y="3854450"/>
            <a:ext cx="484188" cy="358775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69" name="Стрелка вниз 11268"/>
          <p:cNvSpPr/>
          <p:nvPr/>
        </p:nvSpPr>
        <p:spPr>
          <a:xfrm>
            <a:off x="5267325" y="2519363"/>
            <a:ext cx="484188" cy="157321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70" name="Стрелка вниз 11269"/>
          <p:cNvSpPr/>
          <p:nvPr/>
        </p:nvSpPr>
        <p:spPr>
          <a:xfrm>
            <a:off x="8126413" y="3854450"/>
            <a:ext cx="484187" cy="238125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71" name="Стрелка вниз 11270"/>
          <p:cNvSpPr/>
          <p:nvPr/>
        </p:nvSpPr>
        <p:spPr>
          <a:xfrm>
            <a:off x="10348913" y="2330450"/>
            <a:ext cx="484187" cy="652463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129092" y="86062"/>
            <a:ext cx="11908715" cy="5421854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Способы и направления поддержки детской инициативы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Детская инициатива проявляется в свободной самостоятельной деятельности детей по выбору и интересам. Возможность играть, рисовать, конструировать, сочинять и пр. в соответствии с собственными интересами является важнейшим источником эмоционального благополучия ребенка в детском саду. Самостоятельная деятельность детей протекает преимущественно в утренний отрезок времени и во второй половине дня.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 виды деятельности ребенка в детском саду могут осуществляться в форме самостоятельной инициативной деятельности: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самостоятельные сюжетно-ролевые, режиссерские и театрализованные игры;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развивающие и логические игры;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музыкальные игры и импровизации;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речевые игры, игры с буквами, звуками и слогами;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самостоятельная деятельность в книжном уголке; 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самостоятельная изобразительная и конструктивная деятельность по выбору детей; 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самостоятельные опыты и эксперименты и др.</a:t>
            </a:r>
          </a:p>
        </p:txBody>
      </p:sp>
    </p:spTree>
    <p:extLst>
      <p:ext uri="{BB962C8B-B14F-4D97-AF65-F5344CB8AC3E}">
        <p14:creationId xmlns:p14="http://schemas.microsoft.com/office/powerpoint/2010/main" val="2339731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129092" y="86062"/>
            <a:ext cx="11908715" cy="5421854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образовательной деятельности разных видов</a:t>
            </a:r>
            <a:endParaRPr lang="ru-RU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ребенка в образовательном процессе детского сада осуществляется целостно в процессе всей его жизнедеятельности. В тоже время, освоение любого вида деятельности требует обучения общим и специальным умениям, необходимым для её осуществления.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Особенностью организации образовательной деятельности по Программе является ситуационный подход. Основной единицей образовательного процесса выступает образовательная ситуация (занятие), т. е. такая форма совместной деятельности педагога и детей, которая планируется и целенаправленно организуется педагогом с целью решения определенных задач развития, воспитания и обучения. Образовательная ситуация протекает в конкретный временной период образовательной деятельности. Особенностью образовательной ситуации является появление образовательного результата (продукта) в ходе специально организованного взаимодействия воспитателя и ребенка. Такие продукты могут быть как материальными (рассказ, рисунок, поделка, коллаж, экспонат для выставки), так и нематериальными (новое знание, образ, идея, отношение, переживание). Ориентация на конечный продукт определяет технологию создания образовательных ситуаций</a:t>
            </a:r>
            <a:r>
              <a:rPr lang="ru-RU" sz="1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Культурные практики</a:t>
            </a:r>
            <a:endParaRPr lang="ru-RU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 второй половине дня организуются разнообразные культурные практики, ориентированные на проявление детьми самостоятельности и творчества в разных видах деятельности. В культурных практиках воспитателем создается атмосфера свободы выбора, творческого обмена и самовыражения, сотрудничества взрослого и детей. Организация культурных практик носит преимущественно подгрупповой характер. </a:t>
            </a:r>
          </a:p>
          <a:p>
            <a:pPr marL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Совместная игра воспитателя и детей (сюжетно-ролевая, режиссерская, игра-драматизация, строительно-конструктивные игры) направлена на обогащение содержания творческих игр, освоение детьми игровых умений, необходимых для организации самостоятельной игры.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Ситуации общения и накопления положительного социально-эмоционального опыта носят проблемный характер и заключают в себе жизненную проблему близкую детям дошкольного возраста, в разрешении которой они принимают непосредственное участие.</a:t>
            </a:r>
          </a:p>
        </p:txBody>
      </p:sp>
    </p:spTree>
    <p:extLst>
      <p:ext uri="{BB962C8B-B14F-4D97-AF65-F5344CB8AC3E}">
        <p14:creationId xmlns:p14="http://schemas.microsoft.com/office/powerpoint/2010/main" val="28403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nachalo4ka.ru/wp-content/uploads/2014/05/veselyie-rebyata-shablon-prevyu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129092" y="86062"/>
            <a:ext cx="11908715" cy="5421854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</a:pP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Взаимодействие педагогического 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коллектива с 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семьями </a:t>
            </a: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воспитанников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Познакомить родителей с особенностями физического, социально-личностного, познавательного и художественного развития детей младшего дошкольного возраста и адаптации их к условиям дошкольного учреждения.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Помочь родителям в освоении методики укрепления здоровья ребенка в семье, способствовать его полноценному физическому развитию, освоению культурно-гигиенических навыков, правил безопасного поведения дома и на улице.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Познакомить родителей с особой ролью семьи, близких в социально-личностном развитии дошкольников. Совместно с родителями развивать доброжелательное отношение ребенка к взрослым и сверстникам, эмоциональную отзывчивость к близким, уверенность в своих силах.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Совместно с родителями способствовать развитию детской самостоятельности, простейших навыков самообслуживания, предложить родителям создать условия для развития самостоятельности дошкольника дома.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Помочь родителям в обогащении сенсорного опыта ребенка, развитии его любознательности, накоплении первых представлений о предметном, природном и социальном мире.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Развивать у родителей интерес к совместным играм и занятиям с ребенком дома, познакомить их со способами развития воображения, творческих проявлений ребенка в разных видах художественной и игровой деятельности</a:t>
            </a: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ru-RU" sz="1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Направления </a:t>
            </a:r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взаимодействия педагога с родителями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Педагогический мониторинг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Педагогическая поддержка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Педагогическое образование родителей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Совместная деятельность педагогов и </a:t>
            </a:r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родителей</a:t>
            </a:r>
            <a:endParaRPr lang="ru-RU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050693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564</TotalTime>
  <Words>1934</Words>
  <Application>Microsoft Office PowerPoint</Application>
  <PresentationFormat>Широкоэкранный</PresentationFormat>
  <Paragraphs>261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Wingdings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«Детский сад комбинированного вида№68» Энгельсского муниципального района Саратовской области </dc:title>
  <dc:creator>Ирина</dc:creator>
  <cp:lastModifiedBy>Пользователь Windows</cp:lastModifiedBy>
  <cp:revision>63</cp:revision>
  <dcterms:created xsi:type="dcterms:W3CDTF">2015-10-18T12:03:01Z</dcterms:created>
  <dcterms:modified xsi:type="dcterms:W3CDTF">2019-08-26T11:00:33Z</dcterms:modified>
</cp:coreProperties>
</file>