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74" r:id="rId6"/>
    <p:sldId id="276" r:id="rId7"/>
    <p:sldId id="266" r:id="rId8"/>
    <p:sldId id="278" r:id="rId9"/>
    <p:sldId id="279" r:id="rId10"/>
    <p:sldId id="280" r:id="rId11"/>
    <p:sldId id="281" r:id="rId12"/>
    <p:sldId id="282" r:id="rId13"/>
    <p:sldId id="284" r:id="rId14"/>
    <p:sldId id="285" r:id="rId1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7D10-DD30-42CA-8E3C-7514FDBACB38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7E2C-B559-4858-911A-BDDE03E38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50A2-310B-42BC-BD2D-19F4931309B2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27D6-1867-40C7-895A-1DDB2A7FA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1C79-1178-4EBC-B603-26991A5CD8CF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D5FD-3914-4330-B1B2-0AC131144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A200-8E78-4B4E-972B-0ED297FDE292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1507-84F0-41E7-9014-AC8F2F82A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164D-B01D-44E3-A8F3-2A21FEBF8C4A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6090-29B2-4336-8B9E-1206EB169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D7EC-AEE7-4FC1-8C2F-68994924A816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A443-6094-4791-8D72-F7629DFBB9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D04F-2726-4BDE-9373-75B8FE5344FD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5D22-A013-4DFF-9FE6-F1E799C6B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7745-E36A-4B04-AEF4-140F6DC67601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0EA07-B49E-4E46-9435-6626D7C16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C7CD-6C24-4420-ABB0-88D9E8AF2859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8E66F-8BC6-4243-86FA-82C397626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C813-A181-4578-B8AD-39BE268BF344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BB60-6294-4DAF-B388-D300C71C2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FCEC-A69D-4E12-886B-F663FF10DEA4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D75C-500C-4931-9882-DC24B9D7A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37C6-EB69-4701-BC50-719864E8C98B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29ED-79C1-4AC0-9E0F-0086F3AEB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83EA-4D0F-451B-B2E6-3E1EDB77256F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F80DC-77D6-46B7-8F69-DF3BEFC89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D5C4-B727-4582-917A-48A301ACB69F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2420E-D8E7-4B72-BF65-4557CB5F2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4ABE-8F43-4A70-97D9-95EDCA560D07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3DC44-8F6C-458B-9ED7-BCB46CC66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A3B86-A7BB-4F11-AB5F-C8D98A24CD80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216F-73F4-444E-A873-12733EA99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BCF4-9FE8-43AC-A1B4-4690623AB9FD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E33C-0AB2-4C9C-8248-2648CEF76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AA5D65C-62E0-4AA4-8C51-2BE2B2B0458D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6736CC1-F173-42F8-B668-4349D1AEE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8" r:id="rId12"/>
    <p:sldLayoutId id="2147483773" r:id="rId13"/>
    <p:sldLayoutId id="2147483779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85800"/>
            <a:ext cx="11164887" cy="116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7113" y="6156325"/>
            <a:ext cx="19408775" cy="8116888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0F496F"/>
              </a:solidFill>
            </a:endParaRPr>
          </a:p>
        </p:txBody>
      </p:sp>
      <p:pic>
        <p:nvPicPr>
          <p:cNvPr id="19459" name="Picture 4" descr="http://graphics.in.ua/cat/PSD.Kindergarten.Poster.Template.06.3508x2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12215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341313" y="542925"/>
            <a:ext cx="11704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«Детский сад № 137»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16101" y="1444625"/>
            <a:ext cx="8587988" cy="44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Рабочая программа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Подготовительной группы № 1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(с 6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до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лет)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2017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2018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год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 </a:t>
            </a:r>
            <a:endParaRPr lang="ru-RU" sz="1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Воспитатели: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Лобанова И.А.</a:t>
            </a:r>
          </a:p>
          <a:p>
            <a:pPr algn="r"/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Коченова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Дзержинск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Нижегородская область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педагогического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коллектива с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семьями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воспитанников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особенностями физического, социально-личностного, познавательного и художественного развития детей младшего дошкольного возраста и адаптации их к условиям дошкольного учреждения.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освоении методики укрепления здоровья ребенка в семье, способствовать его полноценному физическому развитию, освоению культурно-гигиенических навыков, правил безопасного поведения дома и на улице.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особой ролью семьи, близких в социально-личностном развитии дошкольников. Совместно с родителями развивать доброжелательное отношение ребенка к взрослым и сверстникам, эмоциональную отзывчивость к близким, уверенность в своих силах.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родителями способствовать развитию детской самостоятельности, простейших навыков самообслуживания, предложить родителям создать условия для развития самостоятельности дошкольника дома.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обогащении сенсорного опыта ребенка, развитии его любознательности, накоплении первых представлений о предметном, природном и социальном мире.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Развивать у родителей интерес к совместным играм и занятиям с ребенком дома, познакомить их со способами развития воображения, творческих проявлений ребенка в разных видах художественной и игровой деятельности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педагога с родителями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мониторинг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Педагогическая поддержка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Педагогическое образование родителей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деятельность педагогов и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153480"/>
            <a:ext cx="9494838" cy="48013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Психолого-педагогические условия реализации </a:t>
            </a:r>
            <a:r>
              <a:rPr lang="ru-RU" b="1" dirty="0" smtClean="0">
                <a:solidFill>
                  <a:schemeClr val="bg1"/>
                </a:solidFill>
              </a:rPr>
              <a:t>Программы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u-RU" dirty="0">
                <a:solidFill>
                  <a:schemeClr val="bg1"/>
                </a:solidFill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инициативы и самостоятельности детей в специфических для них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возможность выбора детьми материалов, видов активности, участников совместной деятельности и общения; </a:t>
            </a:r>
          </a:p>
          <a:p>
            <a:r>
              <a:rPr lang="ru-RU" dirty="0">
                <a:solidFill>
                  <a:schemeClr val="bg1"/>
                </a:solidFill>
              </a:rPr>
              <a:t>защита детей от всех форм физического и психического насилия.</a:t>
            </a: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III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Организационный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1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3" y="86062"/>
            <a:ext cx="11575228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развивающей предметно-пространственной среды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Насыщенная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 является основой для организации увлекательной, содержательной жизни и разностороннего развития каждого ребенка. В ДОУ создано единое пространство: гармонии среды разных помещений групп, кабинетов и залов, дополнительных кабинетов - коридоров и рекреаций, физкультурного и музыкального залов, участка.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 организация педагогического процесса детского сада предполагает свободу передвижения ребенка по всему зданию, а не только в пределах своего группового помещения. Детям доступны все функциональные пространства детского сада, включая те, которые предназначены для взрослых. Конечно, доступ в помещения для взрослых, например, в методический кабинет, кухню должен быть ограничен, но не закрыт, так как труд взрослых всегда интересен детям. Способность детей-выпускников свободно ориентироваться в пространстве и времени помогает им легко адаптироваться к особенностям школьной жизни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образовательной деятельности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предусматривает гибкое планирование деятельности, исходя из особенностей реализуемой Программы, условий образовательной деятельности, потребностей, возможностей и готовностей, интересов и инициатив воспитанников и их семей, педагогов и других сотрудников МБДОУ.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деятельности педагогов опирается на результаты педагогической оценки индивидуального развития детей и направлено в первую очередь на создание психолого-педагогических условий для развития каждого ребенка, в том числе, на формирование РППС.</a:t>
            </a:r>
          </a:p>
        </p:txBody>
      </p:sp>
    </p:spTree>
    <p:extLst>
      <p:ext uri="{BB962C8B-B14F-4D97-AF65-F5344CB8AC3E}">
        <p14:creationId xmlns:p14="http://schemas.microsoft.com/office/powerpoint/2010/main" val="14715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8603" y="139913"/>
            <a:ext cx="5684314" cy="225785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деятельности детей (холодный период)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 bwMode="auto">
          <a:xfrm>
            <a:off x="6301497" y="139912"/>
            <a:ext cx="5684314" cy="2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57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20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6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4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4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itchFamily="18" charset="2"/>
              <a:buNone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деятельности детей (теплый период)</a:t>
            </a: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733675" y="685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072481" y="796963"/>
            <a:ext cx="15178103" cy="56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60305"/>
              </p:ext>
            </p:extLst>
          </p:nvPr>
        </p:nvGraphicFramePr>
        <p:xfrm>
          <a:off x="178603" y="505605"/>
          <a:ext cx="5684313" cy="624088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17714"/>
                <a:gridCol w="4055024"/>
                <a:gridCol w="1311575"/>
              </a:tblGrid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Режимные моменты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Подгот. гр.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780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Прием, осмотр, игры, дежурства, индивидуальная, подгрупповая работа (в раннем возрасте - индивидуальный массаж)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06:00-08:05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Утренняя гимнастика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08:10 </a:t>
                      </a:r>
                      <a:r>
                        <a:rPr lang="ru-RU" sz="1400">
                          <a:effectLst/>
                          <a:latin typeface="Arial Narrow" panose="020B0606020202030204" pitchFamily="34" charset="0"/>
                        </a:rPr>
                        <a:t>(8-12 м)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завтраку, завтрак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08:30-08:50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Игры, самостоятельная деятельность 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08:50-09:00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780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Непосредственно образовательная деятельность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09:00-09:30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09:40-10:10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10:20-10:50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Второй завтрак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10:20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520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 (игры, наблюдения, труд), возвращение с прогулки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11:00-12:35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(1 ч. 35 мин.)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обеду, обед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12:35-13:00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520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ко сну, сон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13:00-15:00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(2 ч.)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520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Постепенный подъем, воздушные процедуры, гимнастика после сна, игры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15:00-15:30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520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полднику, полдник, самостоятельная деятельность, игры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15:30-16:00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260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Непосредственно образовательная деятельность 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520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16:00-18:00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(2 ч.)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  <a:tr h="260037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Arial Narrow" panose="020B0606020202030204" pitchFamily="34" charset="0"/>
                        </a:rPr>
                        <a:t>Общее время прогулки</a:t>
                      </a:r>
                      <a:endParaRPr lang="ru-RU" sz="1400" b="1" i="1" kern="0">
                        <a:solidFill>
                          <a:srgbClr val="00008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3 ч. 35 мин.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78" marR="52778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820576"/>
              </p:ext>
            </p:extLst>
          </p:nvPr>
        </p:nvGraphicFramePr>
        <p:xfrm>
          <a:off x="6072482" y="505609"/>
          <a:ext cx="5913329" cy="6240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406377"/>
                <a:gridCol w="4142535"/>
                <a:gridCol w="1364417"/>
              </a:tblGrid>
              <a:tr h="283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Режимные моменты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Подготов. гр.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545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Прием, осмотр, игры, индивидуальная, подгрупповая работа с детьми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06:00-07:00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779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Утренняя прогулка, утренняя гимнастика на воздухе, возвращение с прогулки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07:00-08:30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(10:12 м.)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(1 ч. 30 м.)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283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завтраку, завтрак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08:30-09:00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283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Игры, самостоятельная деятельность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09:00-10:00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283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Второй завтрак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10:30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1110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прогулка, развлечения и праздники на воздухе, воздушные, солнечные процедуры, возвращение с прогулки, водные процедуры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10:20-12:20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(1 ч. 50 м.)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283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обеду, обед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12:20-12:50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512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ко сну, сон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12:50-15:00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(2 ч. 10 м.)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566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Постепенный подъем, воздушные процедуры, гимнастика после сна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15:00-15:40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513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полднику, полдник, самостоятельная деятельность, игры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15:40-16:00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512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Подготовка к прогулке, прогулка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16:00-18:00</a:t>
                      </a:r>
                      <a:endParaRPr lang="ru-RU" sz="140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(2 ч.)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  <a:tr h="283384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</a:rPr>
                        <a:t>Общее время прогулки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</a:rPr>
                        <a:t>5 ч. 20 минут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76" marR="5757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322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072481" y="796963"/>
            <a:ext cx="15178103" cy="56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2"/>
          <p:cNvSpPr>
            <a:spLocks noChangeArrowheads="1"/>
          </p:cNvSpPr>
          <p:nvPr/>
        </p:nvSpPr>
        <p:spPr bwMode="auto">
          <a:xfrm>
            <a:off x="345546" y="47637"/>
            <a:ext cx="11485898" cy="48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план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подготовительной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группы № 1 на 2017 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2018 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уч. г.</a:t>
            </a:r>
            <a:endParaRPr lang="ru-RU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6513525" y="714345"/>
            <a:ext cx="387472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562085"/>
              </p:ext>
            </p:extLst>
          </p:nvPr>
        </p:nvGraphicFramePr>
        <p:xfrm>
          <a:off x="133814" y="544502"/>
          <a:ext cx="11920654" cy="61944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61689"/>
                <a:gridCol w="5247999"/>
                <a:gridCol w="5810966"/>
              </a:tblGrid>
              <a:tr h="430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Вид деятельности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Количество образовательных ситуаций и занятий в неделю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Двигательная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Занятие физической культурой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 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0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Занятие физической культурой на открытом воздухе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Коммуникативная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развитие речи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 образовательные ситуации, а также во всех образовательных ситуациях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подготовка к обучению грамоте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Познавательно-исследовательская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исследование объектов живой и неживой природы 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экспериментирование, познание предметного мира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познание социального мира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3.3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освоение безопасного поведения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9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3.4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математическое и </a:t>
                      </a: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</a:rPr>
                        <a:t>сенсорное развитие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 Narrow" panose="020B0606020202030204" pitchFamily="34" charset="0"/>
                        </a:rPr>
                        <a:t>Художественно-эстетическая деятельность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4.1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рисование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4.2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лепка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4.3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аппликация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4.4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конструктивная деятельность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 образовательная ситуация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Музыкальная деятельность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 музыкальных занятия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3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Чтение художественной литературы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0,5 образовательной ситуации</a:t>
                      </a:r>
                      <a:endParaRPr lang="ru-RU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  <a:tr h="2176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Всего в неделю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14 образовательных ситуаций и занятий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9" marR="452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21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76250" y="5859463"/>
            <a:ext cx="207963" cy="134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888" y="346075"/>
            <a:ext cx="10677525" cy="4857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lvl="3" algn="ctr" eaLnBrk="1" fontAlgn="auto" hangingPunct="1">
              <a:defRPr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2125" y="1531938"/>
            <a:ext cx="2241550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87938" y="1531938"/>
            <a:ext cx="22129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48675" y="1531938"/>
            <a:ext cx="20986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962650" y="973138"/>
            <a:ext cx="231775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426575" y="973138"/>
            <a:ext cx="271463" cy="514350"/>
          </a:xfrm>
          <a:prstGeom prst="downArrow">
            <a:avLst>
              <a:gd name="adj1" fmla="val 50000"/>
              <a:gd name="adj2" fmla="val 44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flipH="1">
            <a:off x="2620963" y="973138"/>
            <a:ext cx="238125" cy="514350"/>
          </a:xfrm>
          <a:prstGeom prst="downArrow">
            <a:avLst>
              <a:gd name="adj1" fmla="val 50000"/>
              <a:gd name="adj2" fmla="val 58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620963" y="2819400"/>
            <a:ext cx="328612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962650" y="2819400"/>
            <a:ext cx="360363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9426575" y="2819400"/>
            <a:ext cx="361950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62125" y="3552825"/>
            <a:ext cx="2241550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Пояснительная записка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Планируемые результаты освоения Программы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81588" y="3552825"/>
            <a:ext cx="221932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Содержание образовательной деятельности по освоению детьми образовательных областей (календарно-тематическое планирование)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Образовательные проекты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Система оценки результатов освоения программы. Педагогическая диагностика.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448675" y="3552825"/>
            <a:ext cx="209867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Режим дня группы на холодный (тёплый) период года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Режим двигательной активности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 Выписка из учебного плана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     Циклограмма НОД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Комплексно-тематическое планирование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 Расписание культурно-досуговой деятельности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 Организация предметно-пространственной среды</a:t>
            </a:r>
          </a:p>
        </p:txBody>
      </p:sp>
      <p:pic>
        <p:nvPicPr>
          <p:cNvPr id="20495" name="Picture 2" descr="http://player.myshared.ru/865235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41667" y="-8351"/>
            <a:ext cx="11938715" cy="786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1629176" y="1395787"/>
            <a:ext cx="9672034" cy="1486500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29176" y="3644721"/>
            <a:ext cx="3137088" cy="1042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9509" y="3684181"/>
            <a:ext cx="2883722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" name="Прямоугольник 8191"/>
          <p:cNvSpPr/>
          <p:nvPr/>
        </p:nvSpPr>
        <p:spPr>
          <a:xfrm>
            <a:off x="8591206" y="3684181"/>
            <a:ext cx="2710004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307368"/>
            <a:ext cx="9494838" cy="449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bg1"/>
                </a:solidFill>
              </a:rPr>
              <a:t>Рабочая программа (</a:t>
            </a:r>
            <a:r>
              <a:rPr lang="ru-RU" sz="2200" b="1" dirty="0">
                <a:solidFill>
                  <a:schemeClr val="bg1"/>
                </a:solidFill>
              </a:rPr>
              <a:t>далее Программа) обеспечивает разностороннее развитие детей в возрасте от </a:t>
            </a:r>
            <a:r>
              <a:rPr lang="ru-RU" sz="2200" b="1" dirty="0" smtClean="0">
                <a:solidFill>
                  <a:schemeClr val="bg1"/>
                </a:solidFill>
              </a:rPr>
              <a:t>6 </a:t>
            </a:r>
            <a:r>
              <a:rPr lang="ru-RU" sz="2200" b="1" dirty="0">
                <a:solidFill>
                  <a:schemeClr val="bg1"/>
                </a:solidFill>
              </a:rPr>
              <a:t>до </a:t>
            </a:r>
            <a:r>
              <a:rPr lang="ru-RU" sz="2200" b="1" dirty="0" smtClean="0">
                <a:solidFill>
                  <a:schemeClr val="bg1"/>
                </a:solidFill>
              </a:rPr>
              <a:t>7 </a:t>
            </a:r>
            <a:r>
              <a:rPr lang="ru-RU" sz="2200" b="1" dirty="0">
                <a:solidFill>
                  <a:schemeClr val="bg1"/>
                </a:solidFill>
              </a:rPr>
              <a:t>лет с учетом их возрастных и индивидуальных особенностей по основным направ­лениям – социально-коммуникативному, познавательному, речевому, художественно-эстетическому и физическому развитию. </a:t>
            </a:r>
            <a:r>
              <a:rPr lang="ru-RU" sz="2200" b="1" dirty="0" smtClean="0">
                <a:solidFill>
                  <a:schemeClr val="bg1"/>
                </a:solidFill>
              </a:rPr>
              <a:t>Содержание </a:t>
            </a:r>
            <a:r>
              <a:rPr lang="ru-RU" sz="2200" b="1" dirty="0">
                <a:solidFill>
                  <a:schemeClr val="bg1"/>
                </a:solidFill>
              </a:rPr>
              <a:t>Программы определяется возможностями образовательного учреждения и образовательными запросами основных социальных заказчиков – родителей воспитанников (законных представителей), с учетом особенностей психофизического развития и возможностей детей</a:t>
            </a:r>
            <a:r>
              <a:rPr lang="ru-RU" sz="22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200" b="1" dirty="0">
                <a:solidFill>
                  <a:schemeClr val="bg1"/>
                </a:solidFill>
              </a:rPr>
              <a:t>Основными участниками воспитательно-образовательного процесса являются дети, родители (лица их заменяющие), педагоги ДОУ.</a:t>
            </a:r>
            <a:endParaRPr lang="ru-RU" sz="22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Целевой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163514" y="528638"/>
            <a:ext cx="11874294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Программы: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для каждого ребенка в детском саду возможности для развития способностей, широкого взаимодействия с миром, активного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практикования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разных видах деятельности, творческой самореализации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Задачи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программы: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укрепление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физического и психического здоровья ребенка, формирование основ его двигательной и гигиенической культуры;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целостное развитие ребенка как субъекта посильных дошкольнику видов деятельности;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обогащенное развитие ребенка, обеспечивающее единый процесс социализации–индивидуализации с учетом детских потребностей, возможностей и способностей;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 основе разного образовательного содержания эмоциональной отзывчивости, способности к сопереживанию, готовности к проявлению гуманного отношения в детской деятельности, поведении, поступках;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познавательной активности, любознательности, стремления к самостоятельному познанию и размышлению, развитие умственных способностей и речи ребенка;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пробуждение творческой активности и воображения ребенка, желания включаться в творческую деятельность;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органическое вхождение ребенка в современный мир, разнообразное взаимодействие дошкольников с различными сферами культуры: с изобразительным искусством и музыкой, детской литературой и родным языком, экологией, математикой, игрой;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культуре своей страны и воспитание уважения к другим народам и культурам;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красоте, добру, ненасилию, ибо важно, чтобы дошкольный возраст стал временем, когда у ребенка пробуждается чувство своей сопричастности к миру, желание совершать добрые поступки.</a:t>
            </a:r>
            <a:endParaRPr lang="ru-RU" sz="15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215035"/>
            <a:ext cx="9494838" cy="46782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</a:rPr>
              <a:t>В содержательном разделе представлены: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модулей образовательной деятельности в соответствии с направлениями развития ребенка в пяти образовательных областях: социально-коммуникативной, познавательной, речевой, художественно-эстетической и физического развития, с учетом используемых парциальных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вариативных форм, способов, методов и средств реализации Программы с учетом возрастных и индивидуально-психологических особенностей воспитанников, специфики их образовательных потребностей, мотивов и интересов;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При организации образовательной деятельности по направлениям Программы учитываются принципы: полноценного проживания ребёнком всех этапов детства; построения образовательной деятельности на основе индивидуальных особенностей каждого ребенка; возрастной адекватности образования и другим. 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Определяя содержание образовательной деятельности в соответствии с этими принципами, во внимание принимается разнообразие интересов и мотивов детей, значительные индивидуальные различия между детьми, неравномерность формирования способностей у ребенка, а также особенности социокультурной среды, в которой проживают семьи воспитанников.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Содержательный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86062"/>
            <a:ext cx="12192000" cy="542185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b="1" dirty="0">
                <a:latin typeface="Arial Narrow" panose="020B0606020202030204" pitchFamily="34" charset="0"/>
              </a:rPr>
              <a:t>Ребенок на пороге школы (6 -7 лет) </a:t>
            </a:r>
            <a:r>
              <a:rPr lang="ru-RU" sz="900" dirty="0">
                <a:latin typeface="Arial Narrow" panose="020B0606020202030204" pitchFamily="34" charset="0"/>
              </a:rPr>
              <a:t>обладает устойчивыми социально-нравственными чувства и эмоциями, высоким самосознанием и осуществляет себя как субъект деятельности и поведения.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Мотивационная сфера дошкольников 6 - 7 лет расширяется за счёт развития таких социальных мотивов, как познавательные, </a:t>
            </a:r>
            <a:r>
              <a:rPr lang="ru-RU" sz="900" dirty="0" err="1">
                <a:latin typeface="Arial Narrow" panose="020B0606020202030204" pitchFamily="34" charset="0"/>
              </a:rPr>
              <a:t>просоциальные</a:t>
            </a:r>
            <a:r>
              <a:rPr lang="ru-RU" sz="900" dirty="0">
                <a:latin typeface="Arial Narrow" panose="020B0606020202030204" pitchFamily="34" charset="0"/>
              </a:rPr>
              <a:t> (побуждающие делать добро), самореализации. Поведение ребёнка начинает регулироваться также его представлениями о том, что хорошо и что плохо. С развитием морально-нравственных представлений напрямую связана и возможность эмоционально оценивать свои поступки. Ребёнок испытывает чувство удовлетворения, радости, когда поступает правильно, хорошо, и смущение, неловкость, когда нарушает правила, поступает плохо. Общая самооценка детей представляет собой глобальное, положительное недифференцированное отношение к себе, формирующееся под влиянием эмоционального отношения со стороны взрослых.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К концу дошкольного возраста происходят существенные изменения в эмоциональной сфере. С одной стороны, у детей этого возраста более богатая эмоциональная жизнь, их эмоции глубоки и разнообразны по содержанию. С другой стороны, они более сдержанны и избирательны в эмоциональных проявлениях. К концу дошкольного возраста у них формируются обобщённые эмоциональные представления, что позволяет им предвосхищать последствия своих действий. Это существенно влияет на эффективность произвольной регуляции поведения - ребёнок может не только отказаться от нежелательных действий или хорошо себя вести, но и выполнять неинтересное задание, если будет понимать, что полученные результаты принесут кому-то пользу, радость и т. п. Благодаря таким изменениям в эмоциональной сфере поведение дошкольника становится менее ситуативным и чаще выстраивается с учётом интересов и потребностей других людей.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Сложнее и богаче по содержанию становится общение ребёнка со взрослым. Дошкольник внимательно слушает рассказы родителей о том, что у них произошло на работе, живо интересуется тем, как они познакомились, при встрече с незнакомыми людьми часто спрашивает, где они живут, есть ли у них дети, кем они работают и т. п. Большую значимость для детей 6 - 7 лет приобретает общение между собой. Их избирательные отношения становятся устойчивыми, именно в этот период зарождается детская дружба. Дети продолжают активно сотрудничать, вместе с тем у них наблюдаются и конкурентные отношения - в общении и взаимодействии они стремятся в первую очередь проявить себя, привлечь внимание других к себе. Однако у них есть все возможности придать такому соперничеству продуктивный и конструктивный характер и избегать негативных форм поведения.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К 7 годам дети определяют перспективы взросления в соответствии с гендерной ролью, проявляют стремление к усвоению определённых способов поведения, ориентированных на выполнение будущих социальных ролей. </a:t>
            </a:r>
            <a:r>
              <a:rPr lang="ru-RU" sz="900" dirty="0" smtClean="0">
                <a:latin typeface="Arial Narrow" panose="020B0606020202030204" pitchFamily="34" charset="0"/>
              </a:rPr>
              <a:t>К </a:t>
            </a:r>
            <a:r>
              <a:rPr lang="ru-RU" sz="900" dirty="0">
                <a:latin typeface="Arial Narrow" panose="020B0606020202030204" pitchFamily="34" charset="0"/>
              </a:rPr>
              <a:t>6 - 7 годам ребёнок уверенно владеет культурой самообслуживания и культурой здоровья. </a:t>
            </a:r>
            <a:r>
              <a:rPr lang="ru-RU" sz="900" dirty="0" smtClean="0">
                <a:latin typeface="Arial Narrow" panose="020B0606020202030204" pitchFamily="34" charset="0"/>
              </a:rPr>
              <a:t>В </a:t>
            </a:r>
            <a:r>
              <a:rPr lang="ru-RU" sz="900" dirty="0">
                <a:latin typeface="Arial Narrow" panose="020B0606020202030204" pitchFamily="34" charset="0"/>
              </a:rPr>
              <a:t>играх дети 6 - 7 лет способны отражать достаточно сложные социальные события - рождение ребёнка, свадьба, праздник, война и др. В игре может быть несколько центров, в каждом из которых отражается та или иная сюжетная линия. Дети этого возраста могут по ходу игры брать на себя две роли, переходя от исполнения одной к исполнению другой. Они могут вступать во взаимодействие с несколькими партнёрами по игре, исполняя как главную, так и подчинённую роль.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Продолжается дальнейшее развитие моторики ребёнка, наращивание и самостоятельное использование двигательного опыта. Расширяются представления о самом себе, своих физических возможностях, физическом облике. Совершенствуются ходьба, бег, шаги становятся равномерными, увеличивается их длина, появляется гармония в движениях рук и ног. Ребёнок способен быстро перемещаться, ходить и бегать, держать правильную осанку.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По собственной инициативе дети могут организовывать подвижные игры и простейшие соревнования со сверстниками.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В возрасте 6 - 7 лет происходит расширение и углубление представлений детей о форме, цвете, величине предметов. Ребёнок уже целенаправленно, последовательно обследует внешние особенности предметов. При этом он ориентируется не на единичные признаки, а на весь комплекс (цвет, форма, величина и др.). К концу дошкольного возраста существенно увеличивается устойчивость непроизвольного внимания, что приводит к меньшей отвлекаемости детей. Сосредоточенность и длительность деятельности ребёнка зависит от её привлекательности для него. Внимание мальчиков менее устойчиво. В 6 - 7 лет у детей увеличивается объём памяти, что позволяет им непроизвольно запоминать достаточно большой объём информации. Девочек отличает больший объём и устойчивость памяти.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Воображение детей данного возраста становится, с одной стороны, богаче и оригинальнее, а с другой — более логичным и последовательным, оно уже не похоже на стихийное фантазирование детей младших возрастов. Несмотря на то, что увиденное или услышанное порой преобразуется детьми до неузнаваемости, в конечных продуктах их воображения чётче прослеживаются объективные закономерности действительности. Так, например, даже в самых фантастических рассказах дети стараются установить причинно-следственные связи, в самых фантастических рисунках - передать перспективу. При придумывании сюжета игры, темы рисунка, историй и т. п. дети 6 - 7 лет не только удерживают первоначальный замысел, но могут обдумывать его до начала деятельности.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В этом возрасте продолжается развитие наглядно-образного мышления, которое позволяет ребёнку решать более сложные задачи с использованием обобщённых наглядных средств (схем, чертежей и пр.) и обобщённых представлений о свойствах различных предметов и явлений. Действия наглядно-образного мышления (например, при нахождении выхода из нарисованного лабиринта) ребёнок этого возраста, как правило, совершает уже в уме, не прибегая к практическим предметным действиям даже в случаях затруднений. Возможность успешно совершать действия сериации и классификации во многом связана с тем, что на седьмом году жизни в процесс мышления всё более активно включается речь. Использование ребёнком (вслед за взрослым) слова для обозначения существенных признаков предметов и явлений приводит к появлению первых понятий.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dirty="0">
                <a:latin typeface="Arial Narrow" panose="020B0606020202030204" pitchFamily="34" charset="0"/>
              </a:rPr>
              <a:t>Речевые умения детей позволяют полноценно общаться с разным контингентом людей (взрослыми и сверстниками, знакомыми и незнакомыми). </a:t>
            </a:r>
            <a:r>
              <a:rPr lang="ru-RU" sz="900" dirty="0" smtClean="0">
                <a:latin typeface="Arial Narrow" panose="020B0606020202030204" pitchFamily="34" charset="0"/>
              </a:rPr>
              <a:t>Дети </a:t>
            </a:r>
            <a:r>
              <a:rPr lang="ru-RU" sz="900" dirty="0">
                <a:latin typeface="Arial Narrow" panose="020B0606020202030204" pitchFamily="34" charset="0"/>
              </a:rPr>
              <a:t>не только правильно произносят, но и хорошо различают фонемы (звуки) и слова. Овладение морфологической системой языка позволяет им успешно образовывать достаточно сложные грамматические формы существительных, прилагательных, глаголов. В своей речи старший дошкольник всё чаще использует сложные предложения (с сочинительными и подчинительными связями). В 6 - 7 лет увеличивается словарный запас. В процессе диалога ребёнок старается исчерпывающе ответить на вопросы, сам задаёт вопросы, понятные собеседнику, согласует свои реплики с репликами других. Активно развивается и другая форма речи - монологическая. Дети могут последовательно и связно пересказывать или рассказывать. Важнейшим итогом развития речи на протяжении всего дошкольного детства является то, что к концу этого периода речь становится подлинным средством как общения, так и познавательной деятельности, а также планирования и регуляции поведения. </a:t>
            </a:r>
            <a:r>
              <a:rPr lang="ru-RU" sz="900" dirty="0" smtClean="0">
                <a:latin typeface="Arial Narrow" panose="020B0606020202030204" pitchFamily="34" charset="0"/>
              </a:rPr>
              <a:t>К </a:t>
            </a:r>
            <a:r>
              <a:rPr lang="ru-RU" sz="900" dirty="0">
                <a:latin typeface="Arial Narrow" panose="020B0606020202030204" pitchFamily="34" charset="0"/>
              </a:rPr>
              <a:t>концу дошкольного детства ребёнок формируется как будущий самостоятельный читатель. Тяга к книге, её содержательной, эстетической и формальной сторонам - важнейший итог развития дошкольника-читателя. </a:t>
            </a:r>
            <a:r>
              <a:rPr lang="ru-RU" sz="900" dirty="0" smtClean="0">
                <a:latin typeface="Arial Narrow" panose="020B0606020202030204" pitchFamily="34" charset="0"/>
              </a:rPr>
              <a:t>Музыкально-художественная </a:t>
            </a:r>
            <a:r>
              <a:rPr lang="ru-RU" sz="900" dirty="0">
                <a:latin typeface="Arial Narrow" panose="020B0606020202030204" pitchFamily="34" charset="0"/>
              </a:rPr>
              <a:t>деятельность характеризуется большой самостоятельностью. Развитие познавательных интересов приводит к стремлению получить знания о видах и жанрах искусства (история создания музыкальных шедевров, жизнь и творчество композиторов и исполнителей).  </a:t>
            </a:r>
            <a:r>
              <a:rPr lang="ru-RU" sz="900" dirty="0" smtClean="0">
                <a:latin typeface="Arial Narrow" panose="020B0606020202030204" pitchFamily="34" charset="0"/>
              </a:rPr>
              <a:t>Дошкольники </a:t>
            </a:r>
            <a:r>
              <a:rPr lang="ru-RU" sz="900" dirty="0">
                <a:latin typeface="Arial Narrow" panose="020B0606020202030204" pitchFamily="34" charset="0"/>
              </a:rPr>
              <a:t>начинают проявлять интерес к посещению театров, понимать ценность произведений музыкального искусства.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latin typeface="Arial Narrow" panose="020B0606020202030204" pitchFamily="34" charset="0"/>
              </a:rPr>
              <a:t>В продуктивной деятельности дети знают, что хотят изобразить, и могут целенаправленно следовать к своей цели, преодолевая препятствия и не отказываясь от своего замысла, который теперь становится опережающим. Они способны изображать всё, что вызывает у них интерес. Созданные изображения становятся похожи на реальный предмет, узнаваемы и включают множество деталей. Совершенствуется и усложняется техника рисования, лепки, аппликации.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latin typeface="Arial Narrow" panose="020B0606020202030204" pitchFamily="34" charset="0"/>
              </a:rPr>
              <a:t>Дети способны конструировать по схеме, фотографиям, заданным условиям, собственному замыслу постройки из разнообразного строительного материала, дополняя их архитектурными деталями; делать игрушки путём складывания бумаги в разных направлениях; создавать фигурки людей, животных, героев литературных произведений из природного материала</a:t>
            </a:r>
            <a:r>
              <a:rPr lang="ru-RU" sz="900" dirty="0" smtClean="0">
                <a:latin typeface="Arial Narrow" panose="020B0606020202030204" pitchFamily="34" charset="0"/>
              </a:rPr>
              <a:t>. Наиболее </a:t>
            </a:r>
            <a:r>
              <a:rPr lang="ru-RU" sz="900" dirty="0">
                <a:latin typeface="Arial Narrow" panose="020B0606020202030204" pitchFamily="34" charset="0"/>
              </a:rPr>
              <a:t>важным достижением детей в данной образовательной области является овладение композицией.</a:t>
            </a:r>
            <a:endParaRPr lang="ru-RU" sz="9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1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Картинки по запросу шаблоны для презентаций для детского са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225425" y="1408113"/>
            <a:ext cx="2749550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Физическое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4043363" y="1408113"/>
            <a:ext cx="3143250" cy="12303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Речевое развитие</a:t>
            </a:r>
          </a:p>
        </p:txBody>
      </p:sp>
      <p:sp>
        <p:nvSpPr>
          <p:cNvPr id="10" name="Овал 9"/>
          <p:cNvSpPr/>
          <p:nvPr/>
        </p:nvSpPr>
        <p:spPr>
          <a:xfrm>
            <a:off x="8026400" y="1408113"/>
            <a:ext cx="2968625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Познавательное развитие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1879600" y="2592388"/>
            <a:ext cx="3259138" cy="12620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Социально-коммуникативное развитие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6032500" y="2638425"/>
            <a:ext cx="3478213" cy="12620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Художественно-эстетическое развитие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1047750" y="296863"/>
            <a:ext cx="9118600" cy="7334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Образовательные области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5267325" y="1017588"/>
            <a:ext cx="450850" cy="2825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267075" y="1008063"/>
            <a:ext cx="484188" cy="14652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509713" y="858838"/>
            <a:ext cx="484187" cy="4413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9204325" y="811213"/>
            <a:ext cx="484188" cy="4889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486650" y="995363"/>
            <a:ext cx="485775" cy="14779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6050" y="2889250"/>
            <a:ext cx="1733550" cy="3571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/>
              <a:t>Двигательная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Подвижные игры, утренняя гимнастика, воспитание культурно-гигиенических навыков, Формирование основ здорового образа жизни.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916113" y="4213225"/>
            <a:ext cx="2900362" cy="25225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Игровая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Сюжетно-ролевые игры, игры малой подвижности, театрализованные игры.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Беседы на нравственные темы, Воспитание культуры поведения, формирование основ безопасности жизнедеятельности.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Трудовая деятельность: Труд по самообслуживанию, труд в природе, труд взрослых, хозяйственно-бытовой труд.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852988" y="4214813"/>
            <a:ext cx="2114550" cy="22240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Коммуникативная деятельность: развитие речи, ознакомление с художественной литературой, ознакомление с художественной литературой не вошедшей в НОД, Д/И по развитию речи.</a:t>
            </a:r>
          </a:p>
        </p:txBody>
      </p:sp>
      <p:sp>
        <p:nvSpPr>
          <p:cNvPr id="11264" name="Скругленный прямоугольник 11263"/>
          <p:cNvSpPr/>
          <p:nvPr/>
        </p:nvSpPr>
        <p:spPr>
          <a:xfrm>
            <a:off x="7004050" y="4092575"/>
            <a:ext cx="2506663" cy="2346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Продуктивная деятельность:</a:t>
            </a:r>
          </a:p>
          <a:p>
            <a:pPr marL="171450" indent="-171450" algn="ctr"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Рисование, лепка,.</a:t>
            </a:r>
          </a:p>
          <a:p>
            <a:pPr marL="171450" indent="-171450" algn="ctr">
              <a:buFont typeface="Arial" charset="0"/>
              <a:buNone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 конструирование, строительные игры.</a:t>
            </a:r>
          </a:p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Музыкальная деятельность: музыкально-дидактические игры, хороводные игры.</a:t>
            </a:r>
          </a:p>
        </p:txBody>
      </p:sp>
      <p:sp>
        <p:nvSpPr>
          <p:cNvPr id="11265" name="Скругленный прямоугольник 11264"/>
          <p:cNvSpPr/>
          <p:nvPr/>
        </p:nvSpPr>
        <p:spPr>
          <a:xfrm>
            <a:off x="9545638" y="2982913"/>
            <a:ext cx="2444750" cy="34559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Познавательно-исследовательская деятельность: ознакомление с окружающим миром, растительный мир, животный мир, неживая природа, сезонные наблюдения на прогулке, целевые прогулки и экскурсии, ФЭМП, Д\и по ФЭМП, Д\и по экологии, Д\и по ознакомлению с окружающим миром, развитие творческого воображения.</a:t>
            </a:r>
          </a:p>
        </p:txBody>
      </p:sp>
      <p:sp>
        <p:nvSpPr>
          <p:cNvPr id="11267" name="Стрелка вниз 11266"/>
          <p:cNvSpPr/>
          <p:nvPr/>
        </p:nvSpPr>
        <p:spPr>
          <a:xfrm>
            <a:off x="1057275" y="2592388"/>
            <a:ext cx="484188" cy="2968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8" name="Стрелка вниз 11267"/>
          <p:cNvSpPr/>
          <p:nvPr/>
        </p:nvSpPr>
        <p:spPr>
          <a:xfrm>
            <a:off x="3108325" y="3854450"/>
            <a:ext cx="484188" cy="3587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Стрелка вниз 11268"/>
          <p:cNvSpPr/>
          <p:nvPr/>
        </p:nvSpPr>
        <p:spPr>
          <a:xfrm>
            <a:off x="5267325" y="2519363"/>
            <a:ext cx="484188" cy="157321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0" name="Стрелка вниз 11269"/>
          <p:cNvSpPr/>
          <p:nvPr/>
        </p:nvSpPr>
        <p:spPr>
          <a:xfrm>
            <a:off x="8126413" y="3854450"/>
            <a:ext cx="484187" cy="2381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1" name="Стрелка вниз 11270"/>
          <p:cNvSpPr/>
          <p:nvPr/>
        </p:nvSpPr>
        <p:spPr>
          <a:xfrm>
            <a:off x="10348913" y="2330450"/>
            <a:ext cx="484187" cy="65246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и направления поддержки детской инициативы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Детская инициатива проявляется в свободной самостоятельной деятельности детей по выбору и интересам. Возможность играть, рисовать, конструировать, сочинять и пр. в соответствии с собственными интересами является важнейшим источником эмоционального благополучия ребенка в детском саду. Самостоятельная деятельность детей протекает преимущественно в утренний отрезок времени и во второй половине дня.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виды деятельности ребенка в детском саду могут осуществляться в форме самостоятельной инициативной деятельности: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сюжетно-ролевые, режиссерские и театрализованные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развивающие и логические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музыкальные игры и импровизации;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 игры, игры с буквами, звуками и слогами;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деятельность в книжном уголке;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изобразительная и конструктивная деятельность по выбору детей;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опыты и эксперименты и др.</a:t>
            </a:r>
          </a:p>
        </p:txBody>
      </p:sp>
    </p:spTree>
    <p:extLst>
      <p:ext uri="{BB962C8B-B14F-4D97-AF65-F5344CB8AC3E}">
        <p14:creationId xmlns:p14="http://schemas.microsoft.com/office/powerpoint/2010/main" val="233973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образовательной деятельности разных видов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ребенка в образовательном процессе детского сада осуществляется целостно в процессе всей его жизнедеятельности. В тоже время, освоение любого вида деятельности требует обучения общим и специальным умениям, необходимым для её осуществления.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Особенностью организации образовательной деятельности по Программе является ситуационный подход. Основной единицей образовательного процесса выступает образовательная ситуация (занятие), т. е. такая форма совместной деятельности педагога и детей, которая планируется и целенаправленно организуется педагогом с целью решения определенных задач развития, воспитания и обучения. Образовательная ситуация протекает в конкретный временной период образовательной деятельности. Особенностью образовательной ситуации является появление образовательного результата (продукта) в ходе специально организованного взаимодействия воспитателя и ребенка. Такие продукты могут быть как материальными (рассказ, рисунок, поделка, коллаж, экспонат для выставки), так и нематериальными (новое знание, образ, идея, отношение, переживание). Ориентация на конечный продукт определяет технологию создания образовательных ситуаций</a:t>
            </a:r>
            <a:r>
              <a:rPr lang="ru-RU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Культурные практики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второй половине дня организуются разнообразные культурные практики, ориентированные на проявление детьми самостоятельности и творчества в разных видах деятельности. В культурных практиках воспитателем создается атмосфера свободы выбора, творческого обмена и самовыражения, сотрудничества взрослого и детей. Организация культурных практик носит преимущественно подгрупповой характер. 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игра воспитателя и детей (сюжетно-ролевая, режиссерская, игра-драматизация, строительно-конструктивные игры) направлена на обогащение содержания творческих игр, освоение детьми игровых умений, необходимых для организации самостоятельной игры.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 общения и накопления положительного социально-эмоционального опыта носят проблемный характер и заключают в себе жизненную проблему близкую детям дошкольного возраста, в разрешении которой они принимают непосредственное участие.</a:t>
            </a:r>
          </a:p>
        </p:txBody>
      </p:sp>
    </p:spTree>
    <p:extLst>
      <p:ext uri="{BB962C8B-B14F-4D97-AF65-F5344CB8AC3E}">
        <p14:creationId xmlns:p14="http://schemas.microsoft.com/office/powerpoint/2010/main" val="2840339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614</TotalTime>
  <Words>3268</Words>
  <Application>Microsoft Office PowerPoint</Application>
  <PresentationFormat>Широкоэкранный</PresentationFormat>
  <Paragraphs>286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комбинированного вида№68» Энгельсского муниципального района Саратовской области </dc:title>
  <dc:creator>Ирина</dc:creator>
  <cp:lastModifiedBy>Al</cp:lastModifiedBy>
  <cp:revision>68</cp:revision>
  <dcterms:created xsi:type="dcterms:W3CDTF">2015-10-18T12:03:01Z</dcterms:created>
  <dcterms:modified xsi:type="dcterms:W3CDTF">2017-11-03T05:53:43Z</dcterms:modified>
</cp:coreProperties>
</file>