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74" r:id="rId6"/>
    <p:sldId id="266" r:id="rId7"/>
    <p:sldId id="278" r:id="rId8"/>
    <p:sldId id="279" r:id="rId9"/>
    <p:sldId id="280" r:id="rId10"/>
    <p:sldId id="281" r:id="rId11"/>
    <p:sldId id="282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7D10-DD30-42CA-8E3C-7514FDBACB38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7E2C-B559-4858-911A-BDDE03E38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50A2-310B-42BC-BD2D-19F4931309B2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27D6-1867-40C7-895A-1DDB2A7FA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1C79-1178-4EBC-B603-26991A5CD8CF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D5FD-3914-4330-B1B2-0AC131144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A200-8E78-4B4E-972B-0ED297FDE292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1507-84F0-41E7-9014-AC8F2F82A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164D-B01D-44E3-A8F3-2A21FEBF8C4A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6090-29B2-4336-8B9E-1206EB169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D7EC-AEE7-4FC1-8C2F-68994924A816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A443-6094-4791-8D72-F7629DFBB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D04F-2726-4BDE-9373-75B8FE5344FD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5D22-A013-4DFF-9FE6-F1E799C6B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7745-E36A-4B04-AEF4-140F6DC67601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EA07-B49E-4E46-9435-6626D7C16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C7CD-6C24-4420-ABB0-88D9E8AF2859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8E66F-8BC6-4243-86FA-82C397626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C813-A181-4578-B8AD-39BE268BF344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BB60-6294-4DAF-B388-D300C71C2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FCEC-A69D-4E12-886B-F663FF10DEA4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D75C-500C-4931-9882-DC24B9D7A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37C6-EB69-4701-BC50-719864E8C98B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29ED-79C1-4AC0-9E0F-0086F3AEB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83EA-4D0F-451B-B2E6-3E1EDB77256F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80DC-77D6-46B7-8F69-DF3BEFC89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D5C4-B727-4582-917A-48A301ACB69F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420E-D8E7-4B72-BF65-4557CB5F2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4ABE-8F43-4A70-97D9-95EDCA560D07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DC44-8F6C-458B-9ED7-BCB46CC66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A3B86-A7BB-4F11-AB5F-C8D98A24CD80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216F-73F4-444E-A873-12733EA99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BCF4-9FE8-43AC-A1B4-4690623AB9FD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E33C-0AB2-4C9C-8248-2648CEF76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AA5D65C-62E0-4AA4-8C51-2BE2B2B0458D}" type="datetimeFigureOut">
              <a:rPr lang="en-US"/>
              <a:pPr>
                <a:defRPr/>
              </a:pPr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6736CC1-F173-42F8-B668-4349D1AEE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8" r:id="rId12"/>
    <p:sldLayoutId id="2147483773" r:id="rId13"/>
    <p:sldLayoutId id="2147483779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1164887" cy="116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7113" y="6156325"/>
            <a:ext cx="19408775" cy="8116888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0F496F"/>
              </a:solidFill>
            </a:endParaRPr>
          </a:p>
        </p:txBody>
      </p:sp>
      <p:pic>
        <p:nvPicPr>
          <p:cNvPr id="19459" name="Picture 4" descr="http://graphics.in.ua/cat/PSD.Kindergarten.Poster.Template.06.3508x2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12215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41313" y="542925"/>
            <a:ext cx="11704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«Детский сад № 137»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16101" y="1444625"/>
            <a:ext cx="8587988" cy="44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Рабочая программа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средней группы № 1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(с 4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до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5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лет)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2017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2018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год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 </a:t>
            </a:r>
            <a:endParaRPr lang="ru-RU" sz="1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Воспитатели: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Конькова Д.С.</a:t>
            </a:r>
          </a:p>
          <a:p>
            <a:pPr algn="r"/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Исхакова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Г.З.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Дзержинск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153480"/>
            <a:ext cx="9494838" cy="48013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Психолого-педагогические условия реализации </a:t>
            </a:r>
            <a:r>
              <a:rPr lang="ru-RU" b="1" dirty="0" smtClean="0">
                <a:solidFill>
                  <a:schemeClr val="bg1"/>
                </a:solidFill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dirty="0">
                <a:solidFill>
                  <a:schemeClr val="bg1"/>
                </a:solidFill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инициативы и самостоятельности детей в специфических для них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dirty="0">
                <a:solidFill>
                  <a:schemeClr val="bg1"/>
                </a:solidFill>
              </a:rPr>
              <a:t>защита детей от всех форм физического и психического насилия.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III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Организационный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3" y="86062"/>
            <a:ext cx="11575228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развивающей предметно-пространственной среды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Насыщенная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является основой для организации увлекательной, содержательной жизни и разностороннего развития каждого ребенка. В ДОУ создано единое пространство: гармонии среды разных помещений групп, кабинетов и залов, дополнительных кабинетов - коридоров и рекреаций, физкультурного и музыкального залов, участка.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организация педагогического процесса детского сада предполагает свободу передвижения ребенка по всему зданию, а не только в пределах своего группового помещения. Детям доступны все функциональные пространства детского сада, включая те, которые предназначены для взрослых. Конечно, доступ в помещения для взрослых, например, в методический кабинет, кухню должен быть ограничен, но не закрыт, так как труд взрослых всегда интересен детям. Способность детей-выпускников свободно ориентироваться в пространстве и времени помогает им легко адаптироваться к особенностям школьной жизни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образовательной деятельности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предусматривает гибкое планирование деятельности, исходя из особенностей реализуемой Программы, условий образовательной деятельности, потребностей, возможностей и готовностей, интересов и инициатив воспитанников и их семей, педагогов и других сотрудников МБДОУ.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деятельности педагогов опирается на результаты педагогической оценки индивидуального развития детей и направлено в первую очередь на создание психолого-педагогических условий для развития каждого ребенка, в том числе, на формирование РППС.</a:t>
            </a:r>
          </a:p>
        </p:txBody>
      </p:sp>
    </p:spTree>
    <p:extLst>
      <p:ext uri="{BB962C8B-B14F-4D97-AF65-F5344CB8AC3E}">
        <p14:creationId xmlns:p14="http://schemas.microsoft.com/office/powerpoint/2010/main" val="14715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8604" y="244737"/>
            <a:ext cx="5684314" cy="701936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(холодный период)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 bwMode="auto">
          <a:xfrm>
            <a:off x="6301498" y="244737"/>
            <a:ext cx="5684314" cy="70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57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20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6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  <a:defRPr sz="1400" kern="1200">
                <a:solidFill>
                  <a:srgbClr val="0F496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деятельности детей (теплый период)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320141"/>
              </p:ext>
            </p:extLst>
          </p:nvPr>
        </p:nvGraphicFramePr>
        <p:xfrm>
          <a:off x="209433" y="797313"/>
          <a:ext cx="5653485" cy="57230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20901"/>
                <a:gridCol w="3389100"/>
                <a:gridCol w="1943484"/>
              </a:tblGrid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Режимные моменты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Время 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</a:tr>
              <a:tr h="725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Прием, осмотр, игры, дежурства, индивидуальная, подгрупповая работа (в раннем возрасте - индивидуальный массаж)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06:00-07:45</a:t>
                      </a:r>
                    </a:p>
                  </a:txBody>
                  <a:tcPr marL="68580" marR="68580" marT="0" marB="0" anchor="ctr"/>
                </a:tc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Утренняя гимнастика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07:45 (6-8 м.)</a:t>
                      </a:r>
                    </a:p>
                  </a:txBody>
                  <a:tcPr marL="68580" marR="68580" marT="0" marB="0" anchor="ctr"/>
                </a:tc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завтраку, завтрак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08:15-08:40</a:t>
                      </a:r>
                    </a:p>
                  </a:txBody>
                  <a:tcPr marL="68580" marR="68580" marT="0" marB="0" anchor="ctr"/>
                </a:tc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Игры, самостоятельная деятельность 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08:40-09:00</a:t>
                      </a:r>
                    </a:p>
                  </a:txBody>
                  <a:tcPr marL="68580" marR="68580" marT="0" marB="0" anchor="ctr"/>
                </a:tc>
              </a:tr>
              <a:tr h="351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Непосредственно образовательная деятельность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09:00-09:20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09:30-09:50</a:t>
                      </a:r>
                    </a:p>
                  </a:txBody>
                  <a:tcPr marL="68580" marR="68580" marT="0" marB="0" anchor="ctr"/>
                </a:tc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Второй завтрак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10:10</a:t>
                      </a:r>
                    </a:p>
                  </a:txBody>
                  <a:tcPr marL="68580" marR="68580" marT="0" marB="0" anchor="ctr"/>
                </a:tc>
              </a:tr>
              <a:tr h="427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прогулке, прогулка (игры, наблюдения, труд), возвращение с прогулки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10:10-11:50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 ч. 30 мин.)</a:t>
                      </a:r>
                    </a:p>
                  </a:txBody>
                  <a:tcPr marL="68580" marR="68580" marT="0" marB="0" anchor="ctr"/>
                </a:tc>
              </a:tr>
              <a:tr h="188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обеду, обед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11:50-12:20</a:t>
                      </a:r>
                    </a:p>
                  </a:txBody>
                  <a:tcPr marL="68580" marR="68580" marT="0" marB="0" anchor="ctr"/>
                </a:tc>
              </a:tr>
              <a:tr h="376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ко сну, сон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12:20-15:00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 ч. 40 мин.)</a:t>
                      </a:r>
                    </a:p>
                  </a:txBody>
                  <a:tcPr marL="68580" marR="68580" marT="0" marB="0" anchor="ctr"/>
                </a:tc>
              </a:tr>
              <a:tr h="376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Постепенный подъем, воздушные процедуры, гимнастика после сна, игры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15:00-15:30</a:t>
                      </a:r>
                    </a:p>
                  </a:txBody>
                  <a:tcPr marL="68580" marR="68580" marT="0" marB="0" anchor="ctr"/>
                </a:tc>
              </a:tr>
              <a:tr h="376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15:30-16:00</a:t>
                      </a:r>
                    </a:p>
                  </a:txBody>
                  <a:tcPr marL="68580" marR="68580" marT="0" marB="0" anchor="ctr"/>
                </a:tc>
              </a:tr>
              <a:tr h="357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Непосредственно образовательная деятельность 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376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прогулке, прогулка</a:t>
                      </a:r>
                      <a:endParaRPr lang="ru-RU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16:00-18:00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 ч.)</a:t>
                      </a:r>
                    </a:p>
                  </a:txBody>
                  <a:tcPr marL="68580" marR="68580" marT="0" marB="0" anchor="ctr"/>
                </a:tc>
              </a:tr>
              <a:tr h="188477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время прогулки</a:t>
                      </a:r>
                      <a:endParaRPr lang="ru-RU" sz="1300" b="1" i="1" kern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2778" marR="527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ч. 30 мин.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733675" y="685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1248"/>
              </p:ext>
            </p:extLst>
          </p:nvPr>
        </p:nvGraphicFramePr>
        <p:xfrm>
          <a:off x="6072350" y="797313"/>
          <a:ext cx="5913461" cy="57382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289266"/>
                <a:gridCol w="3556196"/>
                <a:gridCol w="2067999"/>
              </a:tblGrid>
              <a:tr h="192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Режимные моменты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</a:tr>
              <a:tr h="524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Прием, осмотр, игры, индивидуальная, подгрупповая работа с детьми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06:00-07:00</a:t>
                      </a:r>
                    </a:p>
                  </a:txBody>
                  <a:tcPr marL="68580" marR="68580" marT="0" marB="0" anchor="ctr"/>
                </a:tc>
              </a:tr>
              <a:tr h="791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Утренняя прогулка, утренняя гимнастика на воздухе, возвращение с прогулки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07:00-08:10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(6-8 мин.)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 ч. 10 м.)</a:t>
                      </a:r>
                    </a:p>
                  </a:txBody>
                  <a:tcPr marL="68580" marR="68580" marT="0" marB="0" anchor="ctr"/>
                </a:tc>
              </a:tr>
              <a:tr h="345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завтраку, завтрак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08:20-08:50</a:t>
                      </a:r>
                    </a:p>
                  </a:txBody>
                  <a:tcPr marL="68580" marR="68580" marT="0" marB="0" anchor="ctr"/>
                </a:tc>
              </a:tr>
              <a:tr h="192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Игры, самостоятельная деятельность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08:20-10:00</a:t>
                      </a:r>
                    </a:p>
                  </a:txBody>
                  <a:tcPr marL="68580" marR="68580" marT="0" marB="0" anchor="ctr"/>
                </a:tc>
              </a:tr>
              <a:tr h="192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Второй завтрак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10:20</a:t>
                      </a:r>
                    </a:p>
                  </a:txBody>
                  <a:tcPr marL="68580" marR="68580" marT="0" marB="0" anchor="ctr"/>
                </a:tc>
              </a:tr>
              <a:tr h="505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прогулке, прогулка, развлечения и праздники на воздухе, воздушные, солнечные процедуры, возвращение с прогулки, водные процедуры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10:10-11:40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 ч. 30 м.)</a:t>
                      </a:r>
                    </a:p>
                  </a:txBody>
                  <a:tcPr marL="68580" marR="68580" marT="0" marB="0" anchor="ctr"/>
                </a:tc>
              </a:tr>
              <a:tr h="192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обеду, обед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11:40-12:20</a:t>
                      </a:r>
                    </a:p>
                  </a:txBody>
                  <a:tcPr marL="68580" marR="68580" marT="0" marB="0" anchor="ctr"/>
                </a:tc>
              </a:tr>
              <a:tr h="390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ко сну, сон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12:20-15:00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 ч. 40 м.)</a:t>
                      </a:r>
                    </a:p>
                  </a:txBody>
                  <a:tcPr marL="68580" marR="68580" marT="0" marB="0" anchor="ctr"/>
                </a:tc>
              </a:tr>
              <a:tr h="390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Постепенный подъем, воздушные процедуры, гимнастика после сна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15:00-15:30</a:t>
                      </a:r>
                    </a:p>
                  </a:txBody>
                  <a:tcPr marL="68580" marR="68580" marT="0" marB="0" anchor="ctr"/>
                </a:tc>
              </a:tr>
              <a:tr h="390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полднику, полдник, самостоятельная деятельность, игры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15:30-16:00</a:t>
                      </a:r>
                    </a:p>
                  </a:txBody>
                  <a:tcPr marL="68580" marR="68580" marT="0" marB="0" anchor="ctr"/>
                </a:tc>
              </a:tr>
              <a:tr h="390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прогулке, прогулка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16:00-18:00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 ч.)</a:t>
                      </a:r>
                    </a:p>
                  </a:txBody>
                  <a:tcPr marL="68580" marR="68580" marT="0" marB="0" anchor="ctr"/>
                </a:tc>
              </a:tr>
              <a:tr h="192953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время прогулки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073" marR="550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ч. 40 минут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072481" y="796963"/>
            <a:ext cx="15178103" cy="5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22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519" y="-27211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2"/>
          <p:cNvSpPr>
            <a:spLocks noChangeArrowheads="1"/>
          </p:cNvSpPr>
          <p:nvPr/>
        </p:nvSpPr>
        <p:spPr bwMode="auto">
          <a:xfrm>
            <a:off x="345546" y="214902"/>
            <a:ext cx="11485898" cy="48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средней группы № 1 на 2017 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–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2018 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год</a:t>
            </a:r>
            <a:endParaRPr lang="ru-RU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513525" y="714345"/>
            <a:ext cx="387472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52605"/>
              </p:ext>
            </p:extLst>
          </p:nvPr>
        </p:nvGraphicFramePr>
        <p:xfrm>
          <a:off x="120317" y="724348"/>
          <a:ext cx="11911263" cy="596020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49008"/>
                <a:gridCol w="4999710"/>
                <a:gridCol w="6062545"/>
              </a:tblGrid>
              <a:tr h="258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№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Вид деятельности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образовательных ситуаций и занятий в неделю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78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54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Основные виды деятельности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Двигательная деятельность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1.1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Занятие физической культурой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Коммуникативная деятельность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развитие речи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 образовательная ситуация, а также во всех образовательных ситуациях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Познавательно-исследовательская деятельность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3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</a:rPr>
                        <a:t>3.1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исследование объектов живой и неживой природы экспериментирование, познание предметного мира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0,5 образовательной ситуации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3.2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познание социального мира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3.3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освоение безопасного поведения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437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3.4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математическое и сенсорное развитие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 образовательная ситуация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Изобразительная деятельность и конструирование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4.1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рисование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4.2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лепка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4.3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аппликация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4.4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конструктивная деятельность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0,5 образовательной ситуации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36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Музыкальная деятельность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 музыкальных занятия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90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Чтение художественной литературы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 образовательная </a:t>
                      </a:r>
                      <a:r>
                        <a:rPr lang="ru-RU" sz="1400" b="1" dirty="0">
                          <a:effectLst/>
                        </a:rPr>
                        <a:t>ситуация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369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 в неделю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 образовательных ситуаций и занятий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  <a:tr h="2260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 в учебный год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418 образовательных ситуаций и занятий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598" marR="52598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46363" y="685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21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76250" y="5859463"/>
            <a:ext cx="207963" cy="134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888" y="346075"/>
            <a:ext cx="10677525" cy="4857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lvl="3" algn="ctr" eaLnBrk="1" fontAlgn="auto" hangingPunct="1">
              <a:defRPr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2125" y="1531938"/>
            <a:ext cx="2241550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87938" y="1531938"/>
            <a:ext cx="22129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48675" y="1531938"/>
            <a:ext cx="20986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62650" y="973138"/>
            <a:ext cx="231775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426575" y="973138"/>
            <a:ext cx="271463" cy="514350"/>
          </a:xfrm>
          <a:prstGeom prst="downArrow">
            <a:avLst>
              <a:gd name="adj1" fmla="val 50000"/>
              <a:gd name="adj2" fmla="val 4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H="1">
            <a:off x="2620963" y="973138"/>
            <a:ext cx="238125" cy="514350"/>
          </a:xfrm>
          <a:prstGeom prst="downArrow">
            <a:avLst>
              <a:gd name="adj1" fmla="val 50000"/>
              <a:gd name="adj2" fmla="val 58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620963" y="2819400"/>
            <a:ext cx="328612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62650" y="2819400"/>
            <a:ext cx="360363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426575" y="2819400"/>
            <a:ext cx="361950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62125" y="3552825"/>
            <a:ext cx="2241550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Пояснительная записка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Планируемые результаты освоения Программы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81588" y="3552825"/>
            <a:ext cx="221932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Содержание образовательной деятельности по освоению детьми образовательных областей (календарно-тематическое планирование)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Образовательные проекты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Система оценки результатов освоения программы. Педагогическая диагностика.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48675" y="3552825"/>
            <a:ext cx="209867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Режим дня группы на холодный (тёплый) период года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Режим двигательной активности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Выписка из учебного плана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     Циклограмма НОД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Комплексно-тематическое планирование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Расписание культурно-досуговой деятельности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 Организация предметно-пространственной среды</a:t>
            </a:r>
          </a:p>
        </p:txBody>
      </p:sp>
      <p:pic>
        <p:nvPicPr>
          <p:cNvPr id="20495" name="Picture 2" descr="http://player.myshared.ru/865235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41667" y="-8351"/>
            <a:ext cx="11938715" cy="786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1629176" y="1395787"/>
            <a:ext cx="9672034" cy="148650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29176" y="3644721"/>
            <a:ext cx="3137088" cy="1042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9509" y="3684181"/>
            <a:ext cx="2883722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" name="Прямоугольник 8191"/>
          <p:cNvSpPr/>
          <p:nvPr/>
        </p:nvSpPr>
        <p:spPr>
          <a:xfrm>
            <a:off x="8591206" y="3684181"/>
            <a:ext cx="2710004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307368"/>
            <a:ext cx="9494838" cy="449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bg1"/>
                </a:solidFill>
              </a:rPr>
              <a:t>Рабочая программа (</a:t>
            </a:r>
            <a:r>
              <a:rPr lang="ru-RU" sz="2200" b="1" dirty="0">
                <a:solidFill>
                  <a:schemeClr val="bg1"/>
                </a:solidFill>
              </a:rPr>
              <a:t>далее Программа) обеспечивает разностороннее развитие детей в возрасте от </a:t>
            </a:r>
            <a:r>
              <a:rPr lang="ru-RU" sz="2200" b="1" dirty="0" smtClean="0">
                <a:solidFill>
                  <a:schemeClr val="bg1"/>
                </a:solidFill>
              </a:rPr>
              <a:t>5 </a:t>
            </a:r>
            <a:r>
              <a:rPr lang="ru-RU" sz="2200" b="1" dirty="0">
                <a:solidFill>
                  <a:schemeClr val="bg1"/>
                </a:solidFill>
              </a:rPr>
              <a:t>до </a:t>
            </a:r>
            <a:r>
              <a:rPr lang="ru-RU" sz="2200" b="1" dirty="0" smtClean="0">
                <a:solidFill>
                  <a:schemeClr val="bg1"/>
                </a:solidFill>
              </a:rPr>
              <a:t>6 </a:t>
            </a:r>
            <a:r>
              <a:rPr lang="ru-RU" sz="2200" b="1" dirty="0">
                <a:solidFill>
                  <a:schemeClr val="bg1"/>
                </a:solidFill>
              </a:rPr>
              <a:t>лет с учетом их возрастных и индивидуальных особенностей по основным направ­лениям – социально-коммуникативному, познавательному, речевому, художественно-эстетическому и физическому развитию. </a:t>
            </a:r>
            <a:r>
              <a:rPr lang="ru-RU" sz="2200" b="1" dirty="0" smtClean="0">
                <a:solidFill>
                  <a:schemeClr val="bg1"/>
                </a:solidFill>
              </a:rPr>
              <a:t>Содержание </a:t>
            </a:r>
            <a:r>
              <a:rPr lang="ru-RU" sz="2200" b="1" dirty="0">
                <a:solidFill>
                  <a:schemeClr val="bg1"/>
                </a:solidFill>
              </a:rPr>
              <a:t>Программы определяется возможностями образовательного учреждения и образовательными запросами основных социальных заказчиков – родителей воспитанников (законных представителей), с учетом особенностей психофизического развития и возможностей детей</a:t>
            </a:r>
            <a:r>
              <a:rPr lang="ru-RU" sz="22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200" b="1" dirty="0">
                <a:solidFill>
                  <a:schemeClr val="bg1"/>
                </a:solidFill>
              </a:rPr>
              <a:t>Основными участниками воспитательно-образовательного процесса являются дети, родители (лица их заменяющие), педагоги ДОУ.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Целевой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163514" y="528638"/>
            <a:ext cx="11874294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Программы: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для каждого ребенка в детском саду возможности для развития способностей, широкого взаимодействия с миром, активного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практикования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разных видах деятельности, творческой самореализации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Задачи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программы: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физического и психического здоровья ребенка, формирование основ его двигательной и гигиенической культуры;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целостное развитие ребенка как субъекта посильных дошкольнику видов деятельности;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обогащенное развитие ребенка, обеспечивающее единый процесс социализации–индивидуализации с учетом детских потребностей, возможностей и способностей;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 основе разного образовательного содержания эмоциональной отзывчивости, способности к сопереживанию, готовности к проявлению гуманного отношения в детской деятельности, поведении, поступках;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познавательной активности, любознательности, стремления к самостоятельному познанию и размышлению, развитие умственных способностей и речи ребенка;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пробуждение творческой активности и воображения ребенка, желания включаться в творческую деятельность;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органическое вхождение ребенка в современный мир, разнообразное 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культуре своей страны и воспитание уважения к другим народам и культурам;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красоте, добру, ненасилию, ибо важно, чтобы дошкольный возраст стал временем, когда у ребенка пробуждается чувство своей сопричастности к миру, желание совершать добрые поступки.</a:t>
            </a:r>
            <a:endParaRPr lang="ru-RU" sz="15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215035"/>
            <a:ext cx="9494838" cy="46782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В содержательном разделе представлены: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модулей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парциальных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вариативных форм, способов, методов и средств реализации Программы с учетом возрастных и индивидуально-психологических особенностей воспитанников, специфики их образовательных потребностей, мотивов и интересов;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 организации образовательной деятельности по направлениям Программы учитываются принципы: полноценного проживания ребёнком всех этапов детства; построения образовательной деятельности на основе индивидуальных особенностей каждого ребенка; возрастной адекватности образования и другим. 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Определяя содержание образовательной деятельности в соответствии с этими принципами, во внимание принимается разнообразие интересов и мотивов детей, значительные индивидуальные различия между детьми, неравномерность формирования способностей у ребенка, а также особенности социокультурной среды, в которой проживают семьи воспитанников.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Содержательный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Картинки по запросу шаблоны для презентаций для детского са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225425" y="1408113"/>
            <a:ext cx="2749550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Физическое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4043363" y="1408113"/>
            <a:ext cx="3143250" cy="1230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Речевое развитие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8026400" y="1408113"/>
            <a:ext cx="2968625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Познавательное развитие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1879600" y="2592388"/>
            <a:ext cx="3259138" cy="12620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Социально-коммуникативное развитие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6032500" y="2638425"/>
            <a:ext cx="3478213" cy="12620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Художественно-эстетическое развитие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1047750" y="296863"/>
            <a:ext cx="9118600" cy="7334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Образовательные области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5267325" y="1017588"/>
            <a:ext cx="450850" cy="2825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267075" y="1008063"/>
            <a:ext cx="484188" cy="14652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509713" y="858838"/>
            <a:ext cx="484187" cy="4413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9204325" y="811213"/>
            <a:ext cx="484188" cy="4889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486650" y="995363"/>
            <a:ext cx="485775" cy="14779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6050" y="2889250"/>
            <a:ext cx="1733550" cy="3571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/>
              <a:t>Двигательная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Подвижные игры, утренняя гимнастика, воспитание культурно-гигиенических навыков, Формирование основ здорового образа жизни.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16113" y="4213225"/>
            <a:ext cx="2900362" cy="25225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Игровая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Сюжетно-ролевые игры, игры малой подвижности, театрализованные игры.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Беседы на нравственные темы, Воспитание культуры поведения, формирование основ безопасности жизнедеятельности.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Трудовая деятельность: Труд по самообслуживанию, труд в природе, труд взрослых, хозяйственно-бытовой труд.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52988" y="4214813"/>
            <a:ext cx="2114550" cy="22240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Коммуникативная деятельность: развитие речи, ознакомление с художественной литературой, ознакомление с художественной литературой не вошедшей в НОД, Д/И по развитию речи.</a:t>
            </a:r>
          </a:p>
        </p:txBody>
      </p:sp>
      <p:sp>
        <p:nvSpPr>
          <p:cNvPr id="11264" name="Скругленный прямоугольник 11263"/>
          <p:cNvSpPr/>
          <p:nvPr/>
        </p:nvSpPr>
        <p:spPr>
          <a:xfrm>
            <a:off x="7004050" y="4092575"/>
            <a:ext cx="2506663" cy="2346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Продуктивная деятельность:</a:t>
            </a:r>
          </a:p>
          <a:p>
            <a:pPr marL="171450" indent="-171450" algn="ctr"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Рисование, лепка,.</a:t>
            </a:r>
          </a:p>
          <a:p>
            <a:pPr marL="171450" indent="-171450" algn="ctr">
              <a:buFont typeface="Arial" charset="0"/>
              <a:buNone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 конструирование, строительные игры.</a:t>
            </a: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Музыкальная деятельность: музыкально-дидактические игры, хороводные игры.</a:t>
            </a:r>
          </a:p>
        </p:txBody>
      </p:sp>
      <p:sp>
        <p:nvSpPr>
          <p:cNvPr id="11265" name="Скругленный прямоугольник 11264"/>
          <p:cNvSpPr/>
          <p:nvPr/>
        </p:nvSpPr>
        <p:spPr>
          <a:xfrm>
            <a:off x="9545638" y="2982913"/>
            <a:ext cx="2444750" cy="3455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Познавательно-исследовательская деятельность: ознакомление с окружающим миром, растительный мир, животный мир, неживая природа, сезонные наблюдения на прогулке, целевые прогулки и экскурсии, ФЭМП, Д\и по ФЭМП, Д\и по экологии, Д\и по ознакомлению с окружающим миром, развитие творческого воображения.</a:t>
            </a:r>
          </a:p>
        </p:txBody>
      </p:sp>
      <p:sp>
        <p:nvSpPr>
          <p:cNvPr id="11267" name="Стрелка вниз 11266"/>
          <p:cNvSpPr/>
          <p:nvPr/>
        </p:nvSpPr>
        <p:spPr>
          <a:xfrm>
            <a:off x="1057275" y="2592388"/>
            <a:ext cx="484188" cy="2968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8" name="Стрелка вниз 11267"/>
          <p:cNvSpPr/>
          <p:nvPr/>
        </p:nvSpPr>
        <p:spPr>
          <a:xfrm>
            <a:off x="3108325" y="3854450"/>
            <a:ext cx="484188" cy="3587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Стрелка вниз 11268"/>
          <p:cNvSpPr/>
          <p:nvPr/>
        </p:nvSpPr>
        <p:spPr>
          <a:xfrm>
            <a:off x="5267325" y="2519363"/>
            <a:ext cx="484188" cy="15732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Стрелка вниз 11269"/>
          <p:cNvSpPr/>
          <p:nvPr/>
        </p:nvSpPr>
        <p:spPr>
          <a:xfrm>
            <a:off x="8126413" y="3854450"/>
            <a:ext cx="484187" cy="2381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Стрелка вниз 11270"/>
          <p:cNvSpPr/>
          <p:nvPr/>
        </p:nvSpPr>
        <p:spPr>
          <a:xfrm>
            <a:off x="10348913" y="2330450"/>
            <a:ext cx="484187" cy="65246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и направления поддержки детской инициативы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Детская инициатива проявляется в свободной самостоятельной деятельности детей по выбору и интересам. Возможность играть, рисовать, конструировать, сочинять и пр. в соответствии с собственными интересами является важнейшим источником эмоционального благополучия ребенка в детском саду. Самостоятельная деятельность детей протекает преимущественно в утренний отрезок времени и во второй половине дня.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виды деятельности ребенка в детском саду могут осуществляться в форме самостоятельной инициативной деятельности: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сюжетно-ролевые, режиссерские и театрализованные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развивающие и логические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музыкальные игры и импровизации;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игры, игры с буквами, звуками и слогами;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деятельность в книжном уголке;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изобразительная и конструктивная деятельность по выбору детей;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опыты и эксперименты и др.</a:t>
            </a:r>
          </a:p>
        </p:txBody>
      </p:sp>
    </p:spTree>
    <p:extLst>
      <p:ext uri="{BB962C8B-B14F-4D97-AF65-F5344CB8AC3E}">
        <p14:creationId xmlns:p14="http://schemas.microsoft.com/office/powerpoint/2010/main" val="233973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образовательной деятельности разных видов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ребенка в образовательном процессе детского сада осуществляется целостно в процессе всей его жизнедеятельности. В тоже время, освоение любого вида деятельности требует обучения общим и специальным умениям, необходимым для её осуществления.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Особенностью организации образовательной деятельности по Программе является ситуационный подход. Основной единицей образовательного процесса выступает образовательная ситуация (занятие), т. е. такая форма совместной деятельности педагога и детей, которая планируется и целенаправленно организуется педагогом с целью решения определенных задач развития, воспитания и обучения. Образовательная ситуация протекает в конкретный временной период образовательной деятельности. Особенностью образовательной ситуации является появление образовательного результата (продукта) в ходе специально организованного взаимодействия воспитателя и ребенка. Такие продукты могут быть как материальными (рассказ, рисунок, поделка, коллаж, экспонат для выставки), так и нематериальными (новое знание, образ, идея, отношение, переживание). Ориентация на конечный продукт определяет технологию создания образовательных ситуаций</a:t>
            </a:r>
            <a:r>
              <a:rPr lang="ru-RU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Культурные практики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второй половине дня организуются разнообразные культурные практики, ориентированные на проявление детьми самостоятельности и творчества в разных видах деятельности. В культурных практиках воспитателем создается атмосфера свободы выбора, творческого обмена и самовыражения, сотрудничества взрослого и детей. Организация культурных практик носит преимущественно подгрупповой характер. 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игра воспитателя и детей (сюжетно-ролевая, режиссерская, игра-драматизация, строительно-конструктивные игры) направлена на обогащение содержания творческих игр, освоение детьми игровых умений, необходимых для организации самостоятельной игры.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 общения и накопления положительного социально-эмоционального опыта носят проблемный характер и заключают в себе жизненную проблему близкую детям дошкольного возраста, в разрешении которой они принимают непосредственное участие.</a:t>
            </a:r>
          </a:p>
        </p:txBody>
      </p:sp>
    </p:spTree>
    <p:extLst>
      <p:ext uri="{BB962C8B-B14F-4D97-AF65-F5344CB8AC3E}">
        <p14:creationId xmlns:p14="http://schemas.microsoft.com/office/powerpoint/2010/main" val="2840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педагогического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коллектива с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семьями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воспитанников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особенностями физического, социально-личностного, познавательного и художественного развития детей младшего дошкольного возраста и адаптации их к условиям дошкольного учреждения.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освоении методики укрепления здоровья ребенка в семье, способствовать его полноценному физическому развитию, освоению культурно-гигиенических навыков, правил безопасного поведения дома и на улице.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особой ролью семьи, близких в социально-личностном развитии дошкольников. Совместно с родителями развивать доброжелательное отношение ребенка к взрослым и сверстникам, эмоциональную отзывчивость к близким, уверенность в своих силах.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родителями способствовать развитию детской самостоятельности, простейших навыков самообслуживания, предложить родителям создать условия для развития самостоятельности дошкольника дома.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обогащении сенсорного опыта ребенка, развитии его любознательности, накоплении первых представлений о предметном, природном и социальном мире.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Развивать у родителей интерес к совместным играм и занятиям с ребенком дома, познакомить их со способами развития воображения, творческих проявлений ребенка в разных видах художественной и игровой деятельности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педагога с родителями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мониторинг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поддержка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Педагогическое образование родителей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деятельность педагогов и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069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599</TotalTime>
  <Words>1948</Words>
  <Application>Microsoft Office PowerPoint</Application>
  <PresentationFormat>Широкоэкранный</PresentationFormat>
  <Paragraphs>270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вида№68» Энгельсского муниципального района Саратовской области </dc:title>
  <dc:creator>Ирина</dc:creator>
  <cp:lastModifiedBy>Al</cp:lastModifiedBy>
  <cp:revision>68</cp:revision>
  <dcterms:created xsi:type="dcterms:W3CDTF">2015-10-18T12:03:01Z</dcterms:created>
  <dcterms:modified xsi:type="dcterms:W3CDTF">2017-11-03T05:24:05Z</dcterms:modified>
</cp:coreProperties>
</file>